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sap Bold" charset="1" panose="020F0804030202060203"/>
      <p:regular r:id="rId16"/>
    </p:embeddedFont>
    <p:embeddedFont>
      <p:font typeface="Asap" charset="1" panose="020F0504030202060203"/>
      <p:regular r:id="rId17"/>
    </p:embeddedFont>
    <p:embeddedFont>
      <p:font typeface="Muli Bold" charset="1" panose="00000800000000000000"/>
      <p:regular r:id="rId18"/>
    </p:embeddedFont>
    <p:embeddedFont>
      <p:font typeface="DejaVu Serif Bold" charset="1" panose="02060803050605020204"/>
      <p:regular r:id="rId19"/>
    </p:embeddedFont>
    <p:embeddedFont>
      <p:font typeface="Muli" charset="1" panose="00000500000000000000"/>
      <p:regular r:id="rId20"/>
    </p:embeddedFont>
    <p:embeddedFont>
      <p:font typeface="Muli Bold Italics" charset="1" panose="00000800000000000000"/>
      <p:regular r:id="rId21"/>
    </p:embeddedFont>
    <p:embeddedFont>
      <p:font typeface="Muli Semi-Bold" charset="1" panose="00000700000000000000"/>
      <p:regular r:id="rId22"/>
    </p:embeddedFont>
    <p:embeddedFont>
      <p:font typeface="Muli Semi-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856621" y="-540156"/>
            <a:ext cx="6574759" cy="3137712"/>
          </a:xfrm>
          <a:custGeom>
            <a:avLst/>
            <a:gdLst/>
            <a:ahLst/>
            <a:cxnLst/>
            <a:rect r="r" b="b" t="t" l="l"/>
            <a:pathLst>
              <a:path h="3137712" w="6574759">
                <a:moveTo>
                  <a:pt x="0" y="0"/>
                </a:moveTo>
                <a:lnTo>
                  <a:pt x="6574758" y="0"/>
                </a:lnTo>
                <a:lnTo>
                  <a:pt x="6574758" y="3137712"/>
                </a:lnTo>
                <a:lnTo>
                  <a:pt x="0" y="3137712"/>
                </a:lnTo>
                <a:lnTo>
                  <a:pt x="0" y="0"/>
                </a:lnTo>
                <a:close/>
              </a:path>
            </a:pathLst>
          </a:custGeom>
          <a:blipFill>
            <a:blip r:embed="rId3"/>
            <a:stretch>
              <a:fillRect l="0" t="-62" r="-773" b="-62"/>
            </a:stretch>
          </a:blipFill>
        </p:spPr>
      </p:sp>
      <p:sp>
        <p:nvSpPr>
          <p:cNvPr name="TextBox 4" id="4"/>
          <p:cNvSpPr txBox="true"/>
          <p:nvPr/>
        </p:nvSpPr>
        <p:spPr>
          <a:xfrm rot="0">
            <a:off x="10266414" y="6214361"/>
            <a:ext cx="7211416" cy="2400300"/>
          </a:xfrm>
          <a:prstGeom prst="rect">
            <a:avLst/>
          </a:prstGeom>
        </p:spPr>
        <p:txBody>
          <a:bodyPr anchor="t" rtlCol="false" tIns="0" lIns="0" bIns="0" rIns="0">
            <a:spAutoFit/>
          </a:bodyPr>
          <a:lstStyle/>
          <a:p>
            <a:pPr algn="just">
              <a:lnSpc>
                <a:spcPts val="4799"/>
              </a:lnSpc>
            </a:pPr>
            <a:r>
              <a:rPr lang="en-US" sz="3999">
                <a:solidFill>
                  <a:srgbClr val="315D98"/>
                </a:solidFill>
                <a:latin typeface="Asap Bold"/>
              </a:rPr>
              <a:t>Sinh viên thực hiện</a:t>
            </a:r>
          </a:p>
          <a:p>
            <a:pPr algn="just">
              <a:lnSpc>
                <a:spcPts val="4799"/>
              </a:lnSpc>
            </a:pPr>
            <a:r>
              <a:rPr lang="en-US" sz="3999">
                <a:solidFill>
                  <a:srgbClr val="203850"/>
                </a:solidFill>
                <a:latin typeface="Asap"/>
              </a:rPr>
              <a:t>21520428 - Lê Tiến Quyết</a:t>
            </a:r>
          </a:p>
          <a:p>
            <a:pPr algn="just">
              <a:lnSpc>
                <a:spcPts val="4799"/>
              </a:lnSpc>
            </a:pPr>
            <a:r>
              <a:rPr lang="en-US" sz="3999">
                <a:solidFill>
                  <a:srgbClr val="203850"/>
                </a:solidFill>
                <a:latin typeface="Asap"/>
              </a:rPr>
              <a:t>22520818 - Nguyễn Phi Long</a:t>
            </a:r>
          </a:p>
          <a:p>
            <a:pPr algn="just">
              <a:lnSpc>
                <a:spcPts val="4799"/>
              </a:lnSpc>
            </a:pPr>
            <a:r>
              <a:rPr lang="en-US" sz="3999">
                <a:solidFill>
                  <a:srgbClr val="203850"/>
                </a:solidFill>
                <a:latin typeface="Asap"/>
              </a:rPr>
              <a:t>22521689 - Hồ Nguyễn Thiên Vũ</a:t>
            </a:r>
          </a:p>
        </p:txBody>
      </p:sp>
      <p:grpSp>
        <p:nvGrpSpPr>
          <p:cNvPr name="Group 5" id="5"/>
          <p:cNvGrpSpPr/>
          <p:nvPr/>
        </p:nvGrpSpPr>
        <p:grpSpPr>
          <a:xfrm rot="0">
            <a:off x="1943643" y="5014211"/>
            <a:ext cx="7200357" cy="3600450"/>
            <a:chOff x="0" y="0"/>
            <a:chExt cx="9600476" cy="4800600"/>
          </a:xfrm>
        </p:grpSpPr>
        <p:sp>
          <p:nvSpPr>
            <p:cNvPr name="TextBox 6" id="6"/>
            <p:cNvSpPr txBox="true"/>
            <p:nvPr/>
          </p:nvSpPr>
          <p:spPr>
            <a:xfrm rot="0">
              <a:off x="49" y="0"/>
              <a:ext cx="9600426" cy="4800600"/>
            </a:xfrm>
            <a:prstGeom prst="rect">
              <a:avLst/>
            </a:prstGeom>
          </p:spPr>
          <p:txBody>
            <a:bodyPr anchor="t" rtlCol="false" tIns="0" lIns="0" bIns="0" rIns="0">
              <a:spAutoFit/>
            </a:bodyPr>
            <a:lstStyle/>
            <a:p>
              <a:pPr algn="l">
                <a:lnSpc>
                  <a:spcPts val="4799"/>
                </a:lnSpc>
              </a:pPr>
              <a:r>
                <a:rPr lang="en-US" sz="3999">
                  <a:solidFill>
                    <a:srgbClr val="315D98"/>
                  </a:solidFill>
                  <a:latin typeface="Asap Bold"/>
                </a:rPr>
                <a:t>Giảng viên hướng dẫn</a:t>
              </a:r>
            </a:p>
            <a:p>
              <a:pPr algn="l">
                <a:lnSpc>
                  <a:spcPts val="4799"/>
                </a:lnSpc>
              </a:pPr>
              <a:r>
                <a:rPr lang="en-US" sz="3999">
                  <a:solidFill>
                    <a:srgbClr val="203850"/>
                  </a:solidFill>
                  <a:latin typeface="Asap"/>
                </a:rPr>
                <a:t>PGS.TS. Nguyễn Lưu Thùy Ngân</a:t>
              </a:r>
            </a:p>
            <a:p>
              <a:pPr algn="l">
                <a:lnSpc>
                  <a:spcPts val="4799"/>
                </a:lnSpc>
              </a:pPr>
              <a:r>
                <a:rPr lang="en-US" sz="3999">
                  <a:solidFill>
                    <a:srgbClr val="203850"/>
                  </a:solidFill>
                  <a:latin typeface="Asap"/>
                </a:rPr>
                <a:t>TS. Dương Ngọc Hảo</a:t>
              </a:r>
            </a:p>
            <a:p>
              <a:pPr algn="l">
                <a:lnSpc>
                  <a:spcPts val="4799"/>
                </a:lnSpc>
              </a:pPr>
              <a:r>
                <a:rPr lang="en-US" sz="3999">
                  <a:solidFill>
                    <a:srgbClr val="203850"/>
                  </a:solidFill>
                  <a:latin typeface="Asap"/>
                </a:rPr>
                <a:t>CN. </a:t>
              </a:r>
              <a:r>
                <a:rPr lang="en-US" sz="3999">
                  <a:solidFill>
                    <a:srgbClr val="203850"/>
                  </a:solidFill>
                  <a:latin typeface="Asap"/>
                </a:rPr>
                <a:t>Nguyễn Đức Vũ</a:t>
              </a:r>
            </a:p>
            <a:p>
              <a:pPr algn="l">
                <a:lnSpc>
                  <a:spcPts val="4799"/>
                </a:lnSpc>
              </a:pPr>
              <a:r>
                <a:rPr lang="en-US" sz="3999">
                  <a:solidFill>
                    <a:srgbClr val="203850"/>
                  </a:solidFill>
                  <a:latin typeface="Asap"/>
                </a:rPr>
                <a:t>CN. </a:t>
              </a:r>
              <a:r>
                <a:rPr lang="en-US" sz="3999">
                  <a:solidFill>
                    <a:srgbClr val="203850"/>
                  </a:solidFill>
                  <a:latin typeface="Asap"/>
                </a:rPr>
                <a:t>Nguyễn Hiếu Nghĩa</a:t>
              </a:r>
            </a:p>
            <a:p>
              <a:pPr algn="l">
                <a:lnSpc>
                  <a:spcPts val="4799"/>
                </a:lnSpc>
              </a:pPr>
              <a:r>
                <a:rPr lang="en-US" sz="3999">
                  <a:solidFill>
                    <a:srgbClr val="203850"/>
                  </a:solidFill>
                  <a:latin typeface="Asap"/>
                </a:rPr>
                <a:t>CN. </a:t>
              </a:r>
              <a:r>
                <a:rPr lang="en-US" sz="3999">
                  <a:solidFill>
                    <a:srgbClr val="203850"/>
                  </a:solidFill>
                  <a:latin typeface="Asap"/>
                </a:rPr>
                <a:t>Trần Quốc Khánh</a:t>
              </a:r>
            </a:p>
          </p:txBody>
        </p:sp>
        <p:sp>
          <p:nvSpPr>
            <p:cNvPr name="AutoShape 7" id="7"/>
            <p:cNvSpPr/>
            <p:nvPr/>
          </p:nvSpPr>
          <p:spPr>
            <a:xfrm>
              <a:off x="49" y="727108"/>
              <a:ext cx="6544951" cy="12700"/>
            </a:xfrm>
            <a:prstGeom prst="line">
              <a:avLst/>
            </a:prstGeom>
            <a:ln cap="flat" w="50800">
              <a:solidFill>
                <a:srgbClr val="315D98"/>
              </a:solidFill>
              <a:prstDash val="solid"/>
              <a:headEnd type="none" len="sm" w="sm"/>
              <a:tailEnd type="none" len="sm" w="sm"/>
            </a:ln>
          </p:spPr>
        </p:sp>
      </p:grpSp>
      <p:sp>
        <p:nvSpPr>
          <p:cNvPr name="AutoShape 8" id="8"/>
          <p:cNvSpPr/>
          <p:nvPr/>
        </p:nvSpPr>
        <p:spPr>
          <a:xfrm>
            <a:off x="10266520" y="6802530"/>
            <a:ext cx="4253822" cy="23812"/>
          </a:xfrm>
          <a:prstGeom prst="line">
            <a:avLst/>
          </a:prstGeom>
          <a:ln cap="flat" w="38100">
            <a:solidFill>
              <a:srgbClr val="315D98"/>
            </a:solidFill>
            <a:prstDash val="solid"/>
            <a:headEnd type="none" len="sm" w="sm"/>
            <a:tailEnd type="none" len="sm" w="sm"/>
          </a:ln>
        </p:spPr>
      </p:sp>
      <p:sp>
        <p:nvSpPr>
          <p:cNvPr name="TextBox 9" id="9"/>
          <p:cNvSpPr txBox="true"/>
          <p:nvPr/>
        </p:nvSpPr>
        <p:spPr>
          <a:xfrm rot="0">
            <a:off x="6119003" y="1962400"/>
            <a:ext cx="6049994" cy="495301"/>
          </a:xfrm>
          <a:prstGeom prst="rect">
            <a:avLst/>
          </a:prstGeom>
        </p:spPr>
        <p:txBody>
          <a:bodyPr anchor="t" rtlCol="false" tIns="0" lIns="0" bIns="0" rIns="0">
            <a:spAutoFit/>
          </a:bodyPr>
          <a:lstStyle/>
          <a:p>
            <a:pPr algn="ctr">
              <a:lnSpc>
                <a:spcPts val="4199"/>
              </a:lnSpc>
              <a:spcBef>
                <a:spcPct val="0"/>
              </a:spcBef>
            </a:pPr>
            <a:r>
              <a:rPr lang="en-US" sz="2999">
                <a:solidFill>
                  <a:srgbClr val="203850"/>
                </a:solidFill>
                <a:latin typeface="Muli Bold"/>
              </a:rPr>
              <a:t>BÁO CÁO ĐỒ ÁN - NHÓM 4</a:t>
            </a:r>
          </a:p>
        </p:txBody>
      </p:sp>
      <p:sp>
        <p:nvSpPr>
          <p:cNvPr name="TextBox 10" id="10"/>
          <p:cNvSpPr txBox="true"/>
          <p:nvPr/>
        </p:nvSpPr>
        <p:spPr>
          <a:xfrm rot="0">
            <a:off x="0" y="2891469"/>
            <a:ext cx="18288000" cy="1736598"/>
          </a:xfrm>
          <a:prstGeom prst="rect">
            <a:avLst/>
          </a:prstGeom>
        </p:spPr>
        <p:txBody>
          <a:bodyPr anchor="t" rtlCol="false" tIns="0" lIns="0" bIns="0" rIns="0">
            <a:spAutoFit/>
          </a:bodyPr>
          <a:lstStyle/>
          <a:p>
            <a:pPr algn="ctr">
              <a:lnSpc>
                <a:spcPts val="6771"/>
              </a:lnSpc>
            </a:pPr>
            <a:r>
              <a:rPr lang="en-US" sz="6100" spc="-122">
                <a:solidFill>
                  <a:srgbClr val="3DB6D6"/>
                </a:solidFill>
                <a:latin typeface="DejaVu Serif Bold"/>
              </a:rPr>
              <a:t>CHẨN ĐOÁN TẾ BÀO KHỐI U LÀNH TÍNH/ÁC TÍNH TRONG UNG THƯ VÚ</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780204" y="2780204"/>
            <a:ext cx="10287000" cy="4726592"/>
            <a:chOff x="0" y="0"/>
            <a:chExt cx="2709333" cy="1244864"/>
          </a:xfrm>
        </p:grpSpPr>
        <p:sp>
          <p:nvSpPr>
            <p:cNvPr name="Freeform 3" id="3"/>
            <p:cNvSpPr/>
            <p:nvPr/>
          </p:nvSpPr>
          <p:spPr>
            <a:xfrm flipH="false" flipV="false" rot="0">
              <a:off x="0" y="0"/>
              <a:ext cx="2709333" cy="1244864"/>
            </a:xfrm>
            <a:custGeom>
              <a:avLst/>
              <a:gdLst/>
              <a:ahLst/>
              <a:cxnLst/>
              <a:rect r="r" b="b" t="t" l="l"/>
              <a:pathLst>
                <a:path h="1244864" w="2709333">
                  <a:moveTo>
                    <a:pt x="0" y="0"/>
                  </a:moveTo>
                  <a:lnTo>
                    <a:pt x="2709333" y="0"/>
                  </a:lnTo>
                  <a:lnTo>
                    <a:pt x="2709333" y="1244864"/>
                  </a:lnTo>
                  <a:lnTo>
                    <a:pt x="0" y="1244864"/>
                  </a:lnTo>
                  <a:close/>
                </a:path>
              </a:pathLst>
            </a:custGeom>
            <a:solidFill>
              <a:srgbClr val="D9D9D9"/>
            </a:solidFill>
          </p:spPr>
        </p:sp>
        <p:sp>
          <p:nvSpPr>
            <p:cNvPr name="TextBox 4" id="4"/>
            <p:cNvSpPr txBox="true"/>
            <p:nvPr/>
          </p:nvSpPr>
          <p:spPr>
            <a:xfrm>
              <a:off x="0" y="-28575"/>
              <a:ext cx="2709333" cy="1273439"/>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726592" y="4095133"/>
            <a:ext cx="13634921" cy="1320800"/>
          </a:xfrm>
          <a:prstGeom prst="rect">
            <a:avLst/>
          </a:prstGeom>
        </p:spPr>
        <p:txBody>
          <a:bodyPr anchor="t" rtlCol="false" tIns="0" lIns="0" bIns="0" rIns="0">
            <a:spAutoFit/>
          </a:bodyPr>
          <a:lstStyle/>
          <a:p>
            <a:pPr algn="ctr">
              <a:lnSpc>
                <a:spcPts val="10321"/>
              </a:lnSpc>
            </a:pPr>
            <a:r>
              <a:rPr lang="en-US" sz="8601" spc="-172">
                <a:solidFill>
                  <a:srgbClr val="3DB6D6"/>
                </a:solidFill>
                <a:latin typeface="DejaVu Serif Bold"/>
              </a:rPr>
              <a:t>Thanks for watching !</a:t>
            </a:r>
          </a:p>
        </p:txBody>
      </p:sp>
      <p:sp>
        <p:nvSpPr>
          <p:cNvPr name="TextBox 6" id="6"/>
          <p:cNvSpPr txBox="true"/>
          <p:nvPr/>
        </p:nvSpPr>
        <p:spPr>
          <a:xfrm rot="0">
            <a:off x="5468953" y="5745870"/>
            <a:ext cx="11231086" cy="1323975"/>
          </a:xfrm>
          <a:prstGeom prst="rect">
            <a:avLst/>
          </a:prstGeom>
        </p:spPr>
        <p:txBody>
          <a:bodyPr anchor="t" rtlCol="false" tIns="0" lIns="0" bIns="0" rIns="0">
            <a:spAutoFit/>
          </a:bodyPr>
          <a:lstStyle/>
          <a:p>
            <a:pPr algn="ctr">
              <a:lnSpc>
                <a:spcPts val="10561"/>
              </a:lnSpc>
            </a:pPr>
            <a:r>
              <a:rPr lang="en-US" sz="8800" spc="-176">
                <a:solidFill>
                  <a:srgbClr val="315D98"/>
                </a:solidFill>
                <a:latin typeface="Muli Bold"/>
              </a:rPr>
              <a:t>Q&amp;A</a:t>
            </a:r>
          </a:p>
        </p:txBody>
      </p:sp>
      <p:sp>
        <p:nvSpPr>
          <p:cNvPr name="TextBox 7" id="7"/>
          <p:cNvSpPr txBox="true"/>
          <p:nvPr/>
        </p:nvSpPr>
        <p:spPr>
          <a:xfrm rot="0">
            <a:off x="12872793" y="4593377"/>
            <a:ext cx="7758" cy="479398"/>
          </a:xfrm>
          <a:prstGeom prst="rect">
            <a:avLst/>
          </a:prstGeom>
        </p:spPr>
        <p:txBody>
          <a:bodyPr anchor="t" rtlCol="false" tIns="0" lIns="0" bIns="0" rIns="0">
            <a:spAutoFit/>
          </a:bodyPr>
          <a:lstStyle/>
          <a:p>
            <a:pPr algn="ctr">
              <a:lnSpc>
                <a:spcPts val="3994"/>
              </a:lnSpc>
              <a:spcBef>
                <a:spcPct val="0"/>
              </a:spcBef>
            </a:pPr>
          </a:p>
        </p:txBody>
      </p:sp>
      <p:sp>
        <p:nvSpPr>
          <p:cNvPr name="TextBox 8" id="8"/>
          <p:cNvSpPr txBox="true"/>
          <p:nvPr/>
        </p:nvSpPr>
        <p:spPr>
          <a:xfrm rot="0">
            <a:off x="12872793" y="8120343"/>
            <a:ext cx="7758" cy="479398"/>
          </a:xfrm>
          <a:prstGeom prst="rect">
            <a:avLst/>
          </a:prstGeom>
        </p:spPr>
        <p:txBody>
          <a:bodyPr anchor="t" rtlCol="false" tIns="0" lIns="0" bIns="0" rIns="0">
            <a:spAutoFit/>
          </a:bodyPr>
          <a:lstStyle/>
          <a:p>
            <a:pPr algn="ctr">
              <a:lnSpc>
                <a:spcPts val="3994"/>
              </a:lnSpc>
              <a:spcBef>
                <a:spcPct val="0"/>
              </a:spcBef>
            </a:pPr>
          </a:p>
        </p:txBody>
      </p:sp>
      <p:grpSp>
        <p:nvGrpSpPr>
          <p:cNvPr name="Group 9" id="9"/>
          <p:cNvGrpSpPr/>
          <p:nvPr/>
        </p:nvGrpSpPr>
        <p:grpSpPr>
          <a:xfrm rot="0">
            <a:off x="1028700" y="1028700"/>
            <a:ext cx="4999514" cy="829974"/>
            <a:chOff x="0" y="0"/>
            <a:chExt cx="6666018" cy="1106632"/>
          </a:xfrm>
        </p:grpSpPr>
        <p:sp>
          <p:nvSpPr>
            <p:cNvPr name="Freeform 10" id="10"/>
            <p:cNvSpPr/>
            <p:nvPr/>
          </p:nvSpPr>
          <p:spPr>
            <a:xfrm flipH="false" flipV="false" rot="0">
              <a:off x="0" y="0"/>
              <a:ext cx="1152742" cy="1106632"/>
            </a:xfrm>
            <a:custGeom>
              <a:avLst/>
              <a:gdLst/>
              <a:ahLst/>
              <a:cxnLst/>
              <a:rect r="r" b="b" t="t" l="l"/>
              <a:pathLst>
                <a:path h="1106632" w="1152742">
                  <a:moveTo>
                    <a:pt x="0" y="0"/>
                  </a:moveTo>
                  <a:lnTo>
                    <a:pt x="1152742" y="0"/>
                  </a:lnTo>
                  <a:lnTo>
                    <a:pt x="1152742" y="1106632"/>
                  </a:lnTo>
                  <a:lnTo>
                    <a:pt x="0" y="110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439517" y="244415"/>
              <a:ext cx="5226502" cy="570177"/>
            </a:xfrm>
            <a:prstGeom prst="rect">
              <a:avLst/>
            </a:prstGeom>
          </p:spPr>
          <p:txBody>
            <a:bodyPr anchor="t" rtlCol="false" tIns="0" lIns="0" bIns="0" rIns="0">
              <a:spAutoFit/>
            </a:bodyPr>
            <a:lstStyle/>
            <a:p>
              <a:pPr algn="l">
                <a:lnSpc>
                  <a:spcPts val="3638"/>
                </a:lnSpc>
                <a:spcBef>
                  <a:spcPct val="0"/>
                </a:spcBef>
              </a:pPr>
              <a:r>
                <a:rPr lang="en-US" sz="2598">
                  <a:solidFill>
                    <a:srgbClr val="203850"/>
                  </a:solidFill>
                  <a:latin typeface="Muli"/>
                </a:rPr>
                <a:t>NHÓM 4</a:t>
              </a:r>
            </a:p>
          </p:txBody>
        </p:sp>
      </p:grpSp>
      <p:sp>
        <p:nvSpPr>
          <p:cNvPr name="Freeform 12" id="12"/>
          <p:cNvSpPr/>
          <p:nvPr/>
        </p:nvSpPr>
        <p:spPr>
          <a:xfrm flipH="false" flipV="false" rot="0">
            <a:off x="869127" y="4120081"/>
            <a:ext cx="2988337" cy="2591703"/>
          </a:xfrm>
          <a:custGeom>
            <a:avLst/>
            <a:gdLst/>
            <a:ahLst/>
            <a:cxnLst/>
            <a:rect r="r" b="b" t="t" l="l"/>
            <a:pathLst>
              <a:path h="2591703" w="2988337">
                <a:moveTo>
                  <a:pt x="0" y="0"/>
                </a:moveTo>
                <a:lnTo>
                  <a:pt x="2988337" y="0"/>
                </a:lnTo>
                <a:lnTo>
                  <a:pt x="2988337" y="2591703"/>
                </a:lnTo>
                <a:lnTo>
                  <a:pt x="0" y="2591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0441" y="938213"/>
            <a:ext cx="11741957" cy="1238250"/>
          </a:xfrm>
          <a:prstGeom prst="rect">
            <a:avLst/>
          </a:prstGeom>
        </p:spPr>
        <p:txBody>
          <a:bodyPr anchor="t" rtlCol="false" tIns="0" lIns="0" bIns="0" rIns="0">
            <a:spAutoFit/>
          </a:bodyPr>
          <a:lstStyle/>
          <a:p>
            <a:pPr algn="l">
              <a:lnSpc>
                <a:spcPts val="9750"/>
              </a:lnSpc>
            </a:pPr>
            <a:r>
              <a:rPr lang="en-US" sz="7500" spc="-150">
                <a:solidFill>
                  <a:srgbClr val="3DB6D6"/>
                </a:solidFill>
                <a:latin typeface="DejaVu Serif Bold"/>
              </a:rPr>
              <a:t>I. GIỚI THIỆU ĐỀ TÀI</a:t>
            </a:r>
          </a:p>
        </p:txBody>
      </p:sp>
      <p:sp>
        <p:nvSpPr>
          <p:cNvPr name="TextBox 3" id="3"/>
          <p:cNvSpPr txBox="true"/>
          <p:nvPr/>
        </p:nvSpPr>
        <p:spPr>
          <a:xfrm rot="0">
            <a:off x="360916" y="2302099"/>
            <a:ext cx="17357851" cy="7126822"/>
          </a:xfrm>
          <a:prstGeom prst="rect">
            <a:avLst/>
          </a:prstGeom>
        </p:spPr>
        <p:txBody>
          <a:bodyPr anchor="t" rtlCol="false" tIns="0" lIns="0" bIns="0" rIns="0">
            <a:spAutoFit/>
          </a:bodyPr>
          <a:lstStyle/>
          <a:p>
            <a:pPr algn="just">
              <a:lnSpc>
                <a:spcPts val="6333"/>
              </a:lnSpc>
            </a:pPr>
            <a:r>
              <a:rPr lang="en-US" sz="3166">
                <a:solidFill>
                  <a:srgbClr val="203850"/>
                </a:solidFill>
                <a:latin typeface="Muli"/>
              </a:rPr>
              <a:t>Ung thư vú là bệnh thường gặp và theo thống kê mỗi năm </a:t>
            </a:r>
            <a:r>
              <a:rPr lang="en-US" sz="3166">
                <a:solidFill>
                  <a:srgbClr val="203850"/>
                </a:solidFill>
                <a:latin typeface="Muli Bold"/>
              </a:rPr>
              <a:t>cả nước có 21.555 ca mắc mới</a:t>
            </a:r>
            <a:r>
              <a:rPr lang="en-US" sz="3166">
                <a:solidFill>
                  <a:srgbClr val="203850"/>
                </a:solidFill>
                <a:latin typeface="Muli"/>
              </a:rPr>
              <a:t>, </a:t>
            </a:r>
            <a:r>
              <a:rPr lang="en-US" sz="3166">
                <a:solidFill>
                  <a:srgbClr val="203850"/>
                </a:solidFill>
                <a:latin typeface="Muli Bold"/>
              </a:rPr>
              <a:t>chiếm 25,8% tổng số các loại ung thư thường gặp ở nữ giới.</a:t>
            </a:r>
            <a:r>
              <a:rPr lang="en-US" sz="3166">
                <a:solidFill>
                  <a:srgbClr val="203850"/>
                </a:solidFill>
                <a:latin typeface="Muli"/>
              </a:rPr>
              <a:t> Đáng lo ngại hơn, hiện nay </a:t>
            </a:r>
            <a:r>
              <a:rPr lang="en-US" sz="3166">
                <a:solidFill>
                  <a:srgbClr val="203850"/>
                </a:solidFill>
                <a:latin typeface="Muli Bold"/>
              </a:rPr>
              <a:t>ung thư vú đang có xu hướng ngày càng trẻ hóa.</a:t>
            </a:r>
          </a:p>
          <a:p>
            <a:pPr algn="l">
              <a:lnSpc>
                <a:spcPts val="6333"/>
              </a:lnSpc>
            </a:pPr>
          </a:p>
          <a:p>
            <a:pPr algn="l">
              <a:lnSpc>
                <a:spcPts val="6333"/>
              </a:lnSpc>
            </a:pPr>
            <a:r>
              <a:rPr lang="en-US" sz="3166">
                <a:solidFill>
                  <a:srgbClr val="203850"/>
                </a:solidFill>
                <a:latin typeface="Muli Bold Italics"/>
              </a:rPr>
              <a:t>Phát biểu</a:t>
            </a:r>
            <a:r>
              <a:rPr lang="en-US" sz="3166">
                <a:solidFill>
                  <a:srgbClr val="203850"/>
                </a:solidFill>
                <a:latin typeface="Muli Bold Italics"/>
              </a:rPr>
              <a:t> bài toán:</a:t>
            </a:r>
          </a:p>
          <a:p>
            <a:pPr algn="l" marL="683672" indent="-341836" lvl="1">
              <a:lnSpc>
                <a:spcPts val="6333"/>
              </a:lnSpc>
              <a:buFont typeface="Arial"/>
              <a:buChar char="•"/>
            </a:pPr>
            <a:r>
              <a:rPr lang="en-US" sz="3166">
                <a:solidFill>
                  <a:srgbClr val="203850"/>
                </a:solidFill>
                <a:latin typeface="Muli Bold"/>
              </a:rPr>
              <a:t>Input:</a:t>
            </a:r>
            <a:r>
              <a:rPr lang="en-US" sz="3166">
                <a:solidFill>
                  <a:srgbClr val="203850"/>
                </a:solidFill>
                <a:latin typeface="Muli"/>
              </a:rPr>
              <a:t> </a:t>
            </a:r>
          </a:p>
          <a:p>
            <a:pPr algn="l">
              <a:lnSpc>
                <a:spcPts val="6333"/>
              </a:lnSpc>
            </a:pPr>
            <a:r>
              <a:rPr lang="en-US" sz="3166">
                <a:solidFill>
                  <a:srgbClr val="203850"/>
                </a:solidFill>
                <a:latin typeface="Muli"/>
              </a:rPr>
              <a:t> </a:t>
            </a:r>
          </a:p>
          <a:p>
            <a:pPr algn="l" marL="683672" indent="-341836" lvl="1">
              <a:lnSpc>
                <a:spcPts val="6333"/>
              </a:lnSpc>
              <a:buFont typeface="Arial"/>
              <a:buChar char="•"/>
            </a:pPr>
            <a:r>
              <a:rPr lang="en-US" sz="3166">
                <a:solidFill>
                  <a:srgbClr val="203850"/>
                </a:solidFill>
                <a:latin typeface="Muli Bold"/>
              </a:rPr>
              <a:t>Output: </a:t>
            </a:r>
          </a:p>
          <a:p>
            <a:pPr algn="l">
              <a:lnSpc>
                <a:spcPts val="6333"/>
              </a:lnSpc>
            </a:pPr>
          </a:p>
        </p:txBody>
      </p:sp>
      <p:sp>
        <p:nvSpPr>
          <p:cNvPr name="TextBox 4" id="4"/>
          <p:cNvSpPr txBox="true"/>
          <p:nvPr/>
        </p:nvSpPr>
        <p:spPr>
          <a:xfrm rot="0">
            <a:off x="465075" y="7514717"/>
            <a:ext cx="17357851" cy="548132"/>
          </a:xfrm>
          <a:prstGeom prst="rect">
            <a:avLst/>
          </a:prstGeom>
        </p:spPr>
        <p:txBody>
          <a:bodyPr anchor="t" rtlCol="false" tIns="0" lIns="0" bIns="0" rIns="0">
            <a:spAutoFit/>
          </a:bodyPr>
          <a:lstStyle/>
          <a:p>
            <a:pPr algn="l" marL="1368807" indent="-456269" lvl="2">
              <a:lnSpc>
                <a:spcPts val="4438"/>
              </a:lnSpc>
              <a:spcBef>
                <a:spcPct val="0"/>
              </a:spcBef>
              <a:buFont typeface="Arial"/>
              <a:buChar char="⚬"/>
            </a:pPr>
            <a:r>
              <a:rPr lang="en-US" sz="3170">
                <a:solidFill>
                  <a:srgbClr val="000000"/>
                </a:solidFill>
                <a:latin typeface="Muli"/>
              </a:rPr>
              <a:t>Số liệu của một tế bào ung thư cần được phân loại</a:t>
            </a:r>
          </a:p>
        </p:txBody>
      </p:sp>
      <p:sp>
        <p:nvSpPr>
          <p:cNvPr name="TextBox 5" id="5"/>
          <p:cNvSpPr txBox="true"/>
          <p:nvPr/>
        </p:nvSpPr>
        <p:spPr>
          <a:xfrm rot="0">
            <a:off x="465075" y="6883764"/>
            <a:ext cx="17357851" cy="548132"/>
          </a:xfrm>
          <a:prstGeom prst="rect">
            <a:avLst/>
          </a:prstGeom>
        </p:spPr>
        <p:txBody>
          <a:bodyPr anchor="t" rtlCol="false" tIns="0" lIns="0" bIns="0" rIns="0">
            <a:spAutoFit/>
          </a:bodyPr>
          <a:lstStyle/>
          <a:p>
            <a:pPr algn="l" marL="1368807" indent="-456269" lvl="2">
              <a:lnSpc>
                <a:spcPts val="4438"/>
              </a:lnSpc>
              <a:spcBef>
                <a:spcPct val="0"/>
              </a:spcBef>
              <a:buFont typeface="Arial"/>
              <a:buChar char="⚬"/>
            </a:pPr>
            <a:r>
              <a:rPr lang="en-US" sz="3170">
                <a:solidFill>
                  <a:srgbClr val="000000"/>
                </a:solidFill>
                <a:latin typeface="Muli"/>
              </a:rPr>
              <a:t>Một bộ dữ liệu</a:t>
            </a:r>
            <a:r>
              <a:rPr lang="en-US" sz="3170">
                <a:solidFill>
                  <a:srgbClr val="000000"/>
                </a:solidFill>
                <a:latin typeface="Muli Semi-Bold"/>
              </a:rPr>
              <a:t> </a:t>
            </a:r>
            <a:r>
              <a:rPr lang="en-US" sz="3170">
                <a:solidFill>
                  <a:srgbClr val="000000"/>
                </a:solidFill>
                <a:latin typeface="Muli Semi-Bold Italics"/>
              </a:rPr>
              <a:t>D </a:t>
            </a:r>
            <a:r>
              <a:rPr lang="en-US" sz="3170">
                <a:solidFill>
                  <a:srgbClr val="000000"/>
                </a:solidFill>
                <a:latin typeface="Muli"/>
              </a:rPr>
              <a:t>chứa số liệu của các tế bào ung thư vú đã được gán nhãn</a:t>
            </a:r>
          </a:p>
        </p:txBody>
      </p:sp>
      <p:sp>
        <p:nvSpPr>
          <p:cNvPr name="TextBox 6" id="6"/>
          <p:cNvSpPr txBox="true"/>
          <p:nvPr/>
        </p:nvSpPr>
        <p:spPr>
          <a:xfrm rot="0">
            <a:off x="360916" y="8710168"/>
            <a:ext cx="17357851" cy="548132"/>
          </a:xfrm>
          <a:prstGeom prst="rect">
            <a:avLst/>
          </a:prstGeom>
        </p:spPr>
        <p:txBody>
          <a:bodyPr anchor="t" rtlCol="false" tIns="0" lIns="0" bIns="0" rIns="0">
            <a:spAutoFit/>
          </a:bodyPr>
          <a:lstStyle/>
          <a:p>
            <a:pPr algn="l" marL="1368807" indent="-456269" lvl="2">
              <a:lnSpc>
                <a:spcPts val="4438"/>
              </a:lnSpc>
              <a:spcBef>
                <a:spcPct val="0"/>
              </a:spcBef>
              <a:buFont typeface="Arial"/>
              <a:buChar char="⚬"/>
            </a:pPr>
            <a:r>
              <a:rPr lang="en-US" sz="3170">
                <a:solidFill>
                  <a:srgbClr val="000000"/>
                </a:solidFill>
                <a:latin typeface="Muli"/>
              </a:rPr>
              <a:t>Nhãn của tế bào ung thư được mô hình dự đoán là “</a:t>
            </a:r>
            <a:r>
              <a:rPr lang="en-US" sz="3170">
                <a:solidFill>
                  <a:srgbClr val="000000"/>
                </a:solidFill>
                <a:latin typeface="Muli Bold"/>
              </a:rPr>
              <a:t>lành tính</a:t>
            </a:r>
            <a:r>
              <a:rPr lang="en-US" sz="3170">
                <a:solidFill>
                  <a:srgbClr val="000000"/>
                </a:solidFill>
                <a:latin typeface="Muli"/>
              </a:rPr>
              <a:t>” hoặc “</a:t>
            </a:r>
            <a:r>
              <a:rPr lang="en-US" sz="3170">
                <a:solidFill>
                  <a:srgbClr val="000000"/>
                </a:solidFill>
                <a:latin typeface="Muli Bold"/>
              </a:rPr>
              <a:t>ác tính</a:t>
            </a:r>
            <a:r>
              <a:rPr lang="en-US" sz="3170">
                <a:solidFill>
                  <a:srgbClr val="000000"/>
                </a:solidFill>
                <a:latin typeface="Muli"/>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37645" y="2512916"/>
            <a:ext cx="13226846" cy="10843"/>
          </a:xfrm>
          <a:prstGeom prst="line">
            <a:avLst/>
          </a:prstGeom>
          <a:ln cap="rnd" w="9525">
            <a:solidFill>
              <a:srgbClr val="203850"/>
            </a:solidFill>
            <a:prstDash val="sysDot"/>
            <a:headEnd type="none" len="sm" w="sm"/>
            <a:tailEnd type="none" len="sm" w="sm"/>
          </a:ln>
        </p:spPr>
      </p:sp>
      <p:grpSp>
        <p:nvGrpSpPr>
          <p:cNvPr name="Group 3" id="3"/>
          <p:cNvGrpSpPr/>
          <p:nvPr/>
        </p:nvGrpSpPr>
        <p:grpSpPr>
          <a:xfrm rot="0">
            <a:off x="1027177" y="2356027"/>
            <a:ext cx="420936" cy="313777"/>
            <a:chOff x="0" y="0"/>
            <a:chExt cx="8518591" cy="6350000"/>
          </a:xfrm>
        </p:grpSpPr>
        <p:sp>
          <p:nvSpPr>
            <p:cNvPr name="Freeform 4" id="4"/>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alpha val="26667"/>
              </a:srgbClr>
            </a:solidFill>
          </p:spPr>
        </p:sp>
      </p:grpSp>
      <p:grpSp>
        <p:nvGrpSpPr>
          <p:cNvPr name="Group 5" id="5"/>
          <p:cNvGrpSpPr/>
          <p:nvPr/>
        </p:nvGrpSpPr>
        <p:grpSpPr>
          <a:xfrm rot="0">
            <a:off x="1113039" y="2420031"/>
            <a:ext cx="249212" cy="185770"/>
            <a:chOff x="0" y="0"/>
            <a:chExt cx="8518591" cy="6350000"/>
          </a:xfrm>
        </p:grpSpPr>
        <p:sp>
          <p:nvSpPr>
            <p:cNvPr name="Freeform 6" id="6"/>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solidFill>
          </p:spPr>
        </p:sp>
      </p:grpSp>
      <p:grpSp>
        <p:nvGrpSpPr>
          <p:cNvPr name="Group 7" id="7"/>
          <p:cNvGrpSpPr/>
          <p:nvPr/>
        </p:nvGrpSpPr>
        <p:grpSpPr>
          <a:xfrm rot="0">
            <a:off x="4413210" y="2366955"/>
            <a:ext cx="420936" cy="313777"/>
            <a:chOff x="0" y="0"/>
            <a:chExt cx="8518591" cy="6350000"/>
          </a:xfrm>
        </p:grpSpPr>
        <p:sp>
          <p:nvSpPr>
            <p:cNvPr name="Freeform 8" id="8"/>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alpha val="26667"/>
              </a:srgbClr>
            </a:solidFill>
          </p:spPr>
        </p:sp>
      </p:grpSp>
      <p:grpSp>
        <p:nvGrpSpPr>
          <p:cNvPr name="Group 9" id="9"/>
          <p:cNvGrpSpPr/>
          <p:nvPr/>
        </p:nvGrpSpPr>
        <p:grpSpPr>
          <a:xfrm rot="0">
            <a:off x="4499072" y="2430959"/>
            <a:ext cx="249212" cy="185770"/>
            <a:chOff x="0" y="0"/>
            <a:chExt cx="8518591" cy="6350000"/>
          </a:xfrm>
        </p:grpSpPr>
        <p:sp>
          <p:nvSpPr>
            <p:cNvPr name="Freeform 10" id="10"/>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solidFill>
          </p:spPr>
        </p:sp>
      </p:grpSp>
      <p:grpSp>
        <p:nvGrpSpPr>
          <p:cNvPr name="Group 11" id="11"/>
          <p:cNvGrpSpPr/>
          <p:nvPr/>
        </p:nvGrpSpPr>
        <p:grpSpPr>
          <a:xfrm rot="0">
            <a:off x="7799243" y="2377883"/>
            <a:ext cx="420936" cy="313777"/>
            <a:chOff x="0" y="0"/>
            <a:chExt cx="8518591" cy="6350000"/>
          </a:xfrm>
        </p:grpSpPr>
        <p:sp>
          <p:nvSpPr>
            <p:cNvPr name="Freeform 12" id="12"/>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alpha val="26667"/>
              </a:srgbClr>
            </a:solidFill>
          </p:spPr>
        </p:sp>
      </p:grpSp>
      <p:grpSp>
        <p:nvGrpSpPr>
          <p:cNvPr name="Group 13" id="13"/>
          <p:cNvGrpSpPr/>
          <p:nvPr/>
        </p:nvGrpSpPr>
        <p:grpSpPr>
          <a:xfrm rot="0">
            <a:off x="7885105" y="2441886"/>
            <a:ext cx="249212" cy="185770"/>
            <a:chOff x="0" y="0"/>
            <a:chExt cx="8518591" cy="6350000"/>
          </a:xfrm>
        </p:grpSpPr>
        <p:sp>
          <p:nvSpPr>
            <p:cNvPr name="Freeform 14" id="14"/>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solidFill>
          </p:spPr>
        </p:sp>
      </p:grpSp>
      <p:grpSp>
        <p:nvGrpSpPr>
          <p:cNvPr name="Group 15" id="15"/>
          <p:cNvGrpSpPr/>
          <p:nvPr/>
        </p:nvGrpSpPr>
        <p:grpSpPr>
          <a:xfrm rot="0">
            <a:off x="11185276" y="2388810"/>
            <a:ext cx="420936" cy="313777"/>
            <a:chOff x="0" y="0"/>
            <a:chExt cx="8518591" cy="6350000"/>
          </a:xfrm>
        </p:grpSpPr>
        <p:sp>
          <p:nvSpPr>
            <p:cNvPr name="Freeform 16" id="16"/>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alpha val="26667"/>
              </a:srgbClr>
            </a:solidFill>
          </p:spPr>
        </p:sp>
      </p:grpSp>
      <p:grpSp>
        <p:nvGrpSpPr>
          <p:cNvPr name="Group 17" id="17"/>
          <p:cNvGrpSpPr/>
          <p:nvPr/>
        </p:nvGrpSpPr>
        <p:grpSpPr>
          <a:xfrm rot="0">
            <a:off x="11271138" y="2452814"/>
            <a:ext cx="249212" cy="185770"/>
            <a:chOff x="0" y="0"/>
            <a:chExt cx="8518591" cy="6350000"/>
          </a:xfrm>
        </p:grpSpPr>
        <p:sp>
          <p:nvSpPr>
            <p:cNvPr name="Freeform 18" id="18"/>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solidFill>
          </p:spPr>
        </p:sp>
      </p:grpSp>
      <p:sp>
        <p:nvSpPr>
          <p:cNvPr name="TextBox 19" id="19"/>
          <p:cNvSpPr txBox="true"/>
          <p:nvPr/>
        </p:nvSpPr>
        <p:spPr>
          <a:xfrm rot="0">
            <a:off x="1027177" y="2962009"/>
            <a:ext cx="2556337" cy="1421707"/>
          </a:xfrm>
          <a:prstGeom prst="rect">
            <a:avLst/>
          </a:prstGeom>
        </p:spPr>
        <p:txBody>
          <a:bodyPr anchor="t" rtlCol="false" tIns="0" lIns="0" bIns="0" rIns="0">
            <a:spAutoFit/>
          </a:bodyPr>
          <a:lstStyle/>
          <a:p>
            <a:pPr algn="l" marL="0" indent="0" lvl="0">
              <a:lnSpc>
                <a:spcPts val="2885"/>
              </a:lnSpc>
              <a:spcBef>
                <a:spcPct val="0"/>
              </a:spcBef>
            </a:pPr>
            <a:r>
              <a:rPr lang="en-US" sz="2404">
                <a:solidFill>
                  <a:srgbClr val="000000"/>
                </a:solidFill>
                <a:latin typeface="Muli Bold"/>
              </a:rPr>
              <a:t>"Breast Cancer Wisconsin (Diagnostic) Data Set"</a:t>
            </a:r>
          </a:p>
        </p:txBody>
      </p:sp>
      <p:sp>
        <p:nvSpPr>
          <p:cNvPr name="TextBox 20" id="20"/>
          <p:cNvSpPr txBox="true"/>
          <p:nvPr/>
        </p:nvSpPr>
        <p:spPr>
          <a:xfrm rot="0">
            <a:off x="4499072" y="2962009"/>
            <a:ext cx="2589408" cy="706091"/>
          </a:xfrm>
          <a:prstGeom prst="rect">
            <a:avLst/>
          </a:prstGeom>
        </p:spPr>
        <p:txBody>
          <a:bodyPr anchor="t" rtlCol="false" tIns="0" lIns="0" bIns="0" rIns="0">
            <a:spAutoFit/>
          </a:bodyPr>
          <a:lstStyle/>
          <a:p>
            <a:pPr algn="l" marL="0" indent="0" lvl="0">
              <a:lnSpc>
                <a:spcPts val="2885"/>
              </a:lnSpc>
              <a:spcBef>
                <a:spcPct val="0"/>
              </a:spcBef>
            </a:pPr>
            <a:r>
              <a:rPr lang="en-US" sz="2404">
                <a:solidFill>
                  <a:srgbClr val="000000"/>
                </a:solidFill>
                <a:latin typeface="Muli Bold"/>
              </a:rPr>
              <a:t>31 thuộc tính và 569 mẫu</a:t>
            </a:r>
          </a:p>
        </p:txBody>
      </p:sp>
      <p:sp>
        <p:nvSpPr>
          <p:cNvPr name="TextBox 21" id="21"/>
          <p:cNvSpPr txBox="true"/>
          <p:nvPr/>
        </p:nvSpPr>
        <p:spPr>
          <a:xfrm rot="0">
            <a:off x="4413210" y="3420852"/>
            <a:ext cx="2589408" cy="287844"/>
          </a:xfrm>
          <a:prstGeom prst="rect">
            <a:avLst/>
          </a:prstGeom>
        </p:spPr>
        <p:txBody>
          <a:bodyPr anchor="t" rtlCol="false" tIns="0" lIns="0" bIns="0" rIns="0">
            <a:spAutoFit/>
          </a:bodyPr>
          <a:lstStyle/>
          <a:p>
            <a:pPr algn="l">
              <a:lnSpc>
                <a:spcPts val="2443"/>
              </a:lnSpc>
            </a:pPr>
          </a:p>
        </p:txBody>
      </p:sp>
      <p:sp>
        <p:nvSpPr>
          <p:cNvPr name="TextBox 22" id="22"/>
          <p:cNvSpPr txBox="true"/>
          <p:nvPr/>
        </p:nvSpPr>
        <p:spPr>
          <a:xfrm rot="0">
            <a:off x="7799243" y="2962009"/>
            <a:ext cx="2589408" cy="1063899"/>
          </a:xfrm>
          <a:prstGeom prst="rect">
            <a:avLst/>
          </a:prstGeom>
        </p:spPr>
        <p:txBody>
          <a:bodyPr anchor="t" rtlCol="false" tIns="0" lIns="0" bIns="0" rIns="0">
            <a:spAutoFit/>
          </a:bodyPr>
          <a:lstStyle/>
          <a:p>
            <a:pPr algn="l" marL="0" indent="0" lvl="0">
              <a:lnSpc>
                <a:spcPts val="2885"/>
              </a:lnSpc>
              <a:spcBef>
                <a:spcPct val="0"/>
              </a:spcBef>
            </a:pPr>
            <a:r>
              <a:rPr lang="en-US" sz="2404">
                <a:solidFill>
                  <a:srgbClr val="000000"/>
                </a:solidFill>
                <a:latin typeface="Muli Bold"/>
              </a:rPr>
              <a:t>357 mẫu lành tính (0) và 212 mẫu ác tính (1)</a:t>
            </a:r>
          </a:p>
        </p:txBody>
      </p:sp>
      <p:sp>
        <p:nvSpPr>
          <p:cNvPr name="TextBox 23" id="23"/>
          <p:cNvSpPr txBox="true"/>
          <p:nvPr/>
        </p:nvSpPr>
        <p:spPr>
          <a:xfrm rot="0">
            <a:off x="11224137" y="2922240"/>
            <a:ext cx="2589408" cy="1063899"/>
          </a:xfrm>
          <a:prstGeom prst="rect">
            <a:avLst/>
          </a:prstGeom>
        </p:spPr>
        <p:txBody>
          <a:bodyPr anchor="t" rtlCol="false" tIns="0" lIns="0" bIns="0" rIns="0">
            <a:spAutoFit/>
          </a:bodyPr>
          <a:lstStyle/>
          <a:p>
            <a:pPr algn="l" marL="0" indent="0" lvl="0">
              <a:lnSpc>
                <a:spcPts val="2885"/>
              </a:lnSpc>
              <a:spcBef>
                <a:spcPct val="0"/>
              </a:spcBef>
            </a:pPr>
            <a:r>
              <a:rPr lang="en-US" sz="2404">
                <a:solidFill>
                  <a:srgbClr val="000000"/>
                </a:solidFill>
                <a:latin typeface="Muli Bold"/>
              </a:rPr>
              <a:t>Không có mẫu nào mang giá trị NULL.</a:t>
            </a:r>
          </a:p>
        </p:txBody>
      </p:sp>
      <p:grpSp>
        <p:nvGrpSpPr>
          <p:cNvPr name="Group 24" id="24"/>
          <p:cNvGrpSpPr/>
          <p:nvPr/>
        </p:nvGrpSpPr>
        <p:grpSpPr>
          <a:xfrm rot="0">
            <a:off x="14464491" y="2366955"/>
            <a:ext cx="420936" cy="313777"/>
            <a:chOff x="0" y="0"/>
            <a:chExt cx="561247" cy="418370"/>
          </a:xfrm>
        </p:grpSpPr>
        <p:grpSp>
          <p:nvGrpSpPr>
            <p:cNvPr name="Group 25" id="25"/>
            <p:cNvGrpSpPr/>
            <p:nvPr/>
          </p:nvGrpSpPr>
          <p:grpSpPr>
            <a:xfrm rot="0">
              <a:off x="0" y="0"/>
              <a:ext cx="561247" cy="418370"/>
              <a:chOff x="0" y="0"/>
              <a:chExt cx="8518591" cy="6350000"/>
            </a:xfrm>
          </p:grpSpPr>
          <p:sp>
            <p:nvSpPr>
              <p:cNvPr name="Freeform 26" id="26"/>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alpha val="26667"/>
                </a:srgbClr>
              </a:solidFill>
            </p:spPr>
          </p:sp>
        </p:grpSp>
        <p:grpSp>
          <p:nvGrpSpPr>
            <p:cNvPr name="Group 27" id="27"/>
            <p:cNvGrpSpPr/>
            <p:nvPr/>
          </p:nvGrpSpPr>
          <p:grpSpPr>
            <a:xfrm rot="0">
              <a:off x="114482" y="85338"/>
              <a:ext cx="332283" cy="247693"/>
              <a:chOff x="0" y="0"/>
              <a:chExt cx="8518591" cy="6350000"/>
            </a:xfrm>
          </p:grpSpPr>
          <p:sp>
            <p:nvSpPr>
              <p:cNvPr name="Freeform 28" id="28"/>
              <p:cNvSpPr/>
              <p:nvPr/>
            </p:nvSpPr>
            <p:spPr>
              <a:xfrm flipH="false" flipV="false" rot="0">
                <a:off x="0" y="0"/>
                <a:ext cx="8518591" cy="6350000"/>
              </a:xfrm>
              <a:custGeom>
                <a:avLst/>
                <a:gdLst/>
                <a:ahLst/>
                <a:cxnLst/>
                <a:rect r="r" b="b" t="t" l="l"/>
                <a:pathLst>
                  <a:path h="6350000" w="8518591">
                    <a:moveTo>
                      <a:pt x="4259295" y="0"/>
                    </a:moveTo>
                    <a:cubicBezTo>
                      <a:pt x="1906952" y="0"/>
                      <a:pt x="0" y="1421496"/>
                      <a:pt x="0" y="3175000"/>
                    </a:cubicBezTo>
                    <a:cubicBezTo>
                      <a:pt x="0" y="4928504"/>
                      <a:pt x="1906952" y="6350000"/>
                      <a:pt x="4259295" y="6350000"/>
                    </a:cubicBezTo>
                    <a:cubicBezTo>
                      <a:pt x="6611640" y="6350000"/>
                      <a:pt x="8518591" y="4928504"/>
                      <a:pt x="8518591" y="3175000"/>
                    </a:cubicBezTo>
                    <a:cubicBezTo>
                      <a:pt x="8518591" y="1421496"/>
                      <a:pt x="6611640" y="0"/>
                      <a:pt x="4259295" y="0"/>
                    </a:cubicBezTo>
                    <a:close/>
                  </a:path>
                </a:pathLst>
              </a:custGeom>
              <a:solidFill>
                <a:srgbClr val="3DB6D6"/>
              </a:solidFill>
            </p:spPr>
          </p:sp>
        </p:grpSp>
      </p:grpSp>
      <p:sp>
        <p:nvSpPr>
          <p:cNvPr name="TextBox 29" id="29"/>
          <p:cNvSpPr txBox="true"/>
          <p:nvPr/>
        </p:nvSpPr>
        <p:spPr>
          <a:xfrm rot="0">
            <a:off x="14464491" y="2872970"/>
            <a:ext cx="2589408" cy="1421707"/>
          </a:xfrm>
          <a:prstGeom prst="rect">
            <a:avLst/>
          </a:prstGeom>
        </p:spPr>
        <p:txBody>
          <a:bodyPr anchor="t" rtlCol="false" tIns="0" lIns="0" bIns="0" rIns="0">
            <a:spAutoFit/>
          </a:bodyPr>
          <a:lstStyle/>
          <a:p>
            <a:pPr algn="l" marL="0" indent="0" lvl="0">
              <a:lnSpc>
                <a:spcPts val="2885"/>
              </a:lnSpc>
              <a:spcBef>
                <a:spcPct val="0"/>
              </a:spcBef>
            </a:pPr>
            <a:r>
              <a:rPr lang="en-US" sz="2404">
                <a:solidFill>
                  <a:srgbClr val="000000"/>
                </a:solidFill>
                <a:latin typeface="Muli Bold"/>
              </a:rPr>
              <a:t>80% để huấn luyện mô hình và 20% để kiểm tra mô hình</a:t>
            </a:r>
          </a:p>
        </p:txBody>
      </p:sp>
      <p:sp>
        <p:nvSpPr>
          <p:cNvPr name="Freeform 30" id="30"/>
          <p:cNvSpPr/>
          <p:nvPr/>
        </p:nvSpPr>
        <p:spPr>
          <a:xfrm flipH="false" flipV="false" rot="0">
            <a:off x="3547292" y="4855750"/>
            <a:ext cx="10986492" cy="2496930"/>
          </a:xfrm>
          <a:custGeom>
            <a:avLst/>
            <a:gdLst/>
            <a:ahLst/>
            <a:cxnLst/>
            <a:rect r="r" b="b" t="t" l="l"/>
            <a:pathLst>
              <a:path h="2496930" w="10986492">
                <a:moveTo>
                  <a:pt x="0" y="0"/>
                </a:moveTo>
                <a:lnTo>
                  <a:pt x="10986492" y="0"/>
                </a:lnTo>
                <a:lnTo>
                  <a:pt x="10986492" y="2496930"/>
                </a:lnTo>
                <a:lnTo>
                  <a:pt x="0" y="2496930"/>
                </a:lnTo>
                <a:lnTo>
                  <a:pt x="0" y="0"/>
                </a:lnTo>
                <a:close/>
              </a:path>
            </a:pathLst>
          </a:custGeom>
          <a:blipFill>
            <a:blip r:embed="rId2"/>
            <a:stretch>
              <a:fillRect l="0" t="0" r="0" b="0"/>
            </a:stretch>
          </a:blipFill>
        </p:spPr>
      </p:sp>
      <p:sp>
        <p:nvSpPr>
          <p:cNvPr name="TextBox 31" id="31"/>
          <p:cNvSpPr txBox="true"/>
          <p:nvPr/>
        </p:nvSpPr>
        <p:spPr>
          <a:xfrm rot="0">
            <a:off x="1113039" y="651052"/>
            <a:ext cx="14823354" cy="1143000"/>
          </a:xfrm>
          <a:prstGeom prst="rect">
            <a:avLst/>
          </a:prstGeom>
        </p:spPr>
        <p:txBody>
          <a:bodyPr anchor="t" rtlCol="false" tIns="0" lIns="0" bIns="0" rIns="0">
            <a:spAutoFit/>
          </a:bodyPr>
          <a:lstStyle/>
          <a:p>
            <a:pPr algn="l">
              <a:lnSpc>
                <a:spcPts val="8999"/>
              </a:lnSpc>
            </a:pPr>
            <a:r>
              <a:rPr lang="en-US" sz="7499" spc="-149">
                <a:solidFill>
                  <a:srgbClr val="3DB6D6"/>
                </a:solidFill>
                <a:latin typeface="DejaVu Serif Bold"/>
              </a:rPr>
              <a:t>II. GIỚI THIỆU BỘ DỮ LIỆU</a:t>
            </a:r>
          </a:p>
        </p:txBody>
      </p:sp>
      <p:sp>
        <p:nvSpPr>
          <p:cNvPr name="TextBox 32" id="32"/>
          <p:cNvSpPr txBox="true"/>
          <p:nvPr/>
        </p:nvSpPr>
        <p:spPr>
          <a:xfrm rot="0">
            <a:off x="1027177" y="8052045"/>
            <a:ext cx="10498496" cy="850901"/>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Bộ dữ liệu </a:t>
            </a:r>
            <a:r>
              <a:rPr lang="en-US" sz="2499">
                <a:solidFill>
                  <a:srgbClr val="000000"/>
                </a:solidFill>
                <a:latin typeface="Muli Bold"/>
              </a:rPr>
              <a:t>Breast Cancer Wisconsin </a:t>
            </a:r>
            <a:r>
              <a:rPr lang="en-US" sz="2499">
                <a:solidFill>
                  <a:srgbClr val="000000"/>
                </a:solidFill>
                <a:latin typeface="Muli"/>
              </a:rPr>
              <a:t>được xây dựng dựa trên</a:t>
            </a:r>
            <a:r>
              <a:rPr lang="en-US" sz="2499">
                <a:solidFill>
                  <a:srgbClr val="000000"/>
                </a:solidFill>
                <a:latin typeface="Muli Bold"/>
              </a:rPr>
              <a:t> hình ảnh được số hóa của một vết chích hút kim nhỏ của khối u vú.</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665732"/>
            <a:ext cx="16033516" cy="1078999"/>
          </a:xfrm>
          <a:custGeom>
            <a:avLst/>
            <a:gdLst/>
            <a:ahLst/>
            <a:cxnLst/>
            <a:rect r="r" b="b" t="t" l="l"/>
            <a:pathLst>
              <a:path h="1078999" w="16033516">
                <a:moveTo>
                  <a:pt x="0" y="0"/>
                </a:moveTo>
                <a:lnTo>
                  <a:pt x="16033516" y="0"/>
                </a:lnTo>
                <a:lnTo>
                  <a:pt x="16033516" y="1079000"/>
                </a:lnTo>
                <a:lnTo>
                  <a:pt x="0" y="1079000"/>
                </a:lnTo>
                <a:lnTo>
                  <a:pt x="0" y="0"/>
                </a:lnTo>
                <a:close/>
              </a:path>
            </a:pathLst>
          </a:custGeom>
          <a:blipFill>
            <a:blip r:embed="rId2"/>
            <a:stretch>
              <a:fillRect l="-1252" t="0" r="-1252" b="0"/>
            </a:stretch>
          </a:blipFill>
        </p:spPr>
      </p:sp>
      <p:sp>
        <p:nvSpPr>
          <p:cNvPr name="Freeform 3" id="3"/>
          <p:cNvSpPr/>
          <p:nvPr/>
        </p:nvSpPr>
        <p:spPr>
          <a:xfrm flipH="false" flipV="false" rot="0">
            <a:off x="8261476" y="3299388"/>
            <a:ext cx="4707988" cy="1050175"/>
          </a:xfrm>
          <a:custGeom>
            <a:avLst/>
            <a:gdLst/>
            <a:ahLst/>
            <a:cxnLst/>
            <a:rect r="r" b="b" t="t" l="l"/>
            <a:pathLst>
              <a:path h="1050175" w="4707988">
                <a:moveTo>
                  <a:pt x="0" y="0"/>
                </a:moveTo>
                <a:lnTo>
                  <a:pt x="4707988" y="0"/>
                </a:lnTo>
                <a:lnTo>
                  <a:pt x="4707988" y="1050175"/>
                </a:lnTo>
                <a:lnTo>
                  <a:pt x="0" y="1050175"/>
                </a:lnTo>
                <a:lnTo>
                  <a:pt x="0" y="0"/>
                </a:lnTo>
                <a:close/>
              </a:path>
            </a:pathLst>
          </a:custGeom>
          <a:blipFill>
            <a:blip r:embed="rId3"/>
            <a:stretch>
              <a:fillRect l="0" t="0" r="0" b="0"/>
            </a:stretch>
          </a:blipFill>
        </p:spPr>
      </p:sp>
      <p:sp>
        <p:nvSpPr>
          <p:cNvPr name="TextBox 4" id="4"/>
          <p:cNvSpPr txBox="true"/>
          <p:nvPr/>
        </p:nvSpPr>
        <p:spPr>
          <a:xfrm rot="0">
            <a:off x="1028700" y="5377628"/>
            <a:ext cx="16326027" cy="958775"/>
          </a:xfrm>
          <a:prstGeom prst="rect">
            <a:avLst/>
          </a:prstGeom>
        </p:spPr>
        <p:txBody>
          <a:bodyPr anchor="t" rtlCol="false" tIns="0" lIns="0" bIns="0" rIns="0">
            <a:spAutoFit/>
          </a:bodyPr>
          <a:lstStyle/>
          <a:p>
            <a:pPr algn="just">
              <a:lnSpc>
                <a:spcPts val="3854"/>
              </a:lnSpc>
              <a:spcBef>
                <a:spcPct val="0"/>
              </a:spcBef>
            </a:pPr>
            <a:r>
              <a:rPr lang="en-US" sz="2752">
                <a:solidFill>
                  <a:srgbClr val="000000"/>
                </a:solidFill>
                <a:latin typeface="Muli Bold"/>
              </a:rPr>
              <a:t>Là một kỹ thuật thống kê được sử dụng để giảm chiều dữ liệu trong khi vẫn giữ được nhiều nhất có thể sự biến thiên của dữ liệu. </a:t>
            </a:r>
          </a:p>
        </p:txBody>
      </p:sp>
      <p:sp>
        <p:nvSpPr>
          <p:cNvPr name="TextBox 5" id="5"/>
          <p:cNvSpPr txBox="true"/>
          <p:nvPr/>
        </p:nvSpPr>
        <p:spPr>
          <a:xfrm rot="0">
            <a:off x="569143" y="452437"/>
            <a:ext cx="17101728" cy="1150620"/>
          </a:xfrm>
          <a:prstGeom prst="rect">
            <a:avLst/>
          </a:prstGeom>
        </p:spPr>
        <p:txBody>
          <a:bodyPr anchor="t" rtlCol="false" tIns="0" lIns="0" bIns="0" rIns="0">
            <a:spAutoFit/>
          </a:bodyPr>
          <a:lstStyle/>
          <a:p>
            <a:pPr algn="l">
              <a:lnSpc>
                <a:spcPts val="8999"/>
              </a:lnSpc>
            </a:pPr>
            <a:r>
              <a:rPr lang="en-US" sz="7499" spc="-149">
                <a:solidFill>
                  <a:srgbClr val="3DB6D6"/>
                </a:solidFill>
                <a:latin typeface="DejaVu Serif Bold"/>
              </a:rPr>
              <a:t>III. PHƯƠNG PHÁP THỰC HIỆN</a:t>
            </a:r>
          </a:p>
        </p:txBody>
      </p:sp>
      <p:sp>
        <p:nvSpPr>
          <p:cNvPr name="TextBox 6" id="6"/>
          <p:cNvSpPr txBox="true"/>
          <p:nvPr/>
        </p:nvSpPr>
        <p:spPr>
          <a:xfrm rot="0">
            <a:off x="-561632" y="1490663"/>
            <a:ext cx="9705632" cy="902970"/>
          </a:xfrm>
          <a:prstGeom prst="rect">
            <a:avLst/>
          </a:prstGeom>
        </p:spPr>
        <p:txBody>
          <a:bodyPr anchor="t" rtlCol="false" tIns="0" lIns="0" bIns="0" rIns="0">
            <a:spAutoFit/>
          </a:bodyPr>
          <a:lstStyle/>
          <a:p>
            <a:pPr algn="ctr">
              <a:lnSpc>
                <a:spcPts val="7279"/>
              </a:lnSpc>
            </a:pPr>
            <a:r>
              <a:rPr lang="en-US" sz="5199">
                <a:solidFill>
                  <a:srgbClr val="3DB6D6"/>
                </a:solidFill>
                <a:latin typeface="DejaVu Serif Bold"/>
              </a:rPr>
              <a:t>1. MinMaxScaler </a:t>
            </a:r>
          </a:p>
        </p:txBody>
      </p:sp>
      <p:sp>
        <p:nvSpPr>
          <p:cNvPr name="TextBox 7" id="7"/>
          <p:cNvSpPr txBox="true"/>
          <p:nvPr/>
        </p:nvSpPr>
        <p:spPr>
          <a:xfrm rot="0">
            <a:off x="-280571" y="4387663"/>
            <a:ext cx="17084093" cy="902970"/>
          </a:xfrm>
          <a:prstGeom prst="rect">
            <a:avLst/>
          </a:prstGeom>
        </p:spPr>
        <p:txBody>
          <a:bodyPr anchor="t" rtlCol="false" tIns="0" lIns="0" bIns="0" rIns="0">
            <a:spAutoFit/>
          </a:bodyPr>
          <a:lstStyle/>
          <a:p>
            <a:pPr algn="ctr">
              <a:lnSpc>
                <a:spcPts val="7279"/>
              </a:lnSpc>
            </a:pPr>
            <a:r>
              <a:rPr lang="en-US" sz="5199">
                <a:solidFill>
                  <a:srgbClr val="3DB6D6"/>
                </a:solidFill>
                <a:latin typeface="DejaVu Serif Bold"/>
              </a:rPr>
              <a:t>2. Principal Component Analysis (PCA)</a:t>
            </a:r>
          </a:p>
        </p:txBody>
      </p:sp>
      <p:sp>
        <p:nvSpPr>
          <p:cNvPr name="TextBox 8" id="8"/>
          <p:cNvSpPr txBox="true"/>
          <p:nvPr/>
        </p:nvSpPr>
        <p:spPr>
          <a:xfrm rot="0">
            <a:off x="1028700" y="2505763"/>
            <a:ext cx="16326027" cy="958775"/>
          </a:xfrm>
          <a:prstGeom prst="rect">
            <a:avLst/>
          </a:prstGeom>
        </p:spPr>
        <p:txBody>
          <a:bodyPr anchor="t" rtlCol="false" tIns="0" lIns="0" bIns="0" rIns="0">
            <a:spAutoFit/>
          </a:bodyPr>
          <a:lstStyle/>
          <a:p>
            <a:pPr algn="l">
              <a:lnSpc>
                <a:spcPts val="3854"/>
              </a:lnSpc>
              <a:spcBef>
                <a:spcPct val="0"/>
              </a:spcBef>
            </a:pPr>
            <a:r>
              <a:rPr lang="en-US" sz="2752">
                <a:solidFill>
                  <a:srgbClr val="000000"/>
                </a:solidFill>
                <a:latin typeface="Muli Bold"/>
              </a:rPr>
              <a:t>L</a:t>
            </a:r>
            <a:r>
              <a:rPr lang="en-US" sz="2752">
                <a:solidFill>
                  <a:srgbClr val="000000"/>
                </a:solidFill>
                <a:latin typeface="Muli Bold"/>
              </a:rPr>
              <a:t>à một kỹ thuật được sử dụng để chuẩn hóa các giá trị của dữ liệu sao cho chúng nằm trong một khoảng cụ thể, thường là từ 0 đến 1.</a:t>
            </a:r>
          </a:p>
        </p:txBody>
      </p:sp>
      <p:sp>
        <p:nvSpPr>
          <p:cNvPr name="TextBox 9" id="9"/>
          <p:cNvSpPr txBox="true"/>
          <p:nvPr/>
        </p:nvSpPr>
        <p:spPr>
          <a:xfrm rot="0">
            <a:off x="980987" y="6461087"/>
            <a:ext cx="9389221" cy="902970"/>
          </a:xfrm>
          <a:prstGeom prst="rect">
            <a:avLst/>
          </a:prstGeom>
        </p:spPr>
        <p:txBody>
          <a:bodyPr anchor="t" rtlCol="false" tIns="0" lIns="0" bIns="0" rIns="0">
            <a:spAutoFit/>
          </a:bodyPr>
          <a:lstStyle/>
          <a:p>
            <a:pPr algn="l">
              <a:lnSpc>
                <a:spcPts val="7279"/>
              </a:lnSpc>
            </a:pPr>
            <a:r>
              <a:rPr lang="en-US" sz="5199">
                <a:solidFill>
                  <a:srgbClr val="3DB6D6"/>
                </a:solidFill>
                <a:latin typeface="DejaVu Serif Bold"/>
              </a:rPr>
              <a:t>3. Logistic Regression</a:t>
            </a:r>
          </a:p>
        </p:txBody>
      </p:sp>
      <p:sp>
        <p:nvSpPr>
          <p:cNvPr name="TextBox 10" id="10"/>
          <p:cNvSpPr txBox="true"/>
          <p:nvPr/>
        </p:nvSpPr>
        <p:spPr>
          <a:xfrm rot="0">
            <a:off x="990512" y="7535508"/>
            <a:ext cx="16326027" cy="958775"/>
          </a:xfrm>
          <a:prstGeom prst="rect">
            <a:avLst/>
          </a:prstGeom>
        </p:spPr>
        <p:txBody>
          <a:bodyPr anchor="t" rtlCol="false" tIns="0" lIns="0" bIns="0" rIns="0">
            <a:spAutoFit/>
          </a:bodyPr>
          <a:lstStyle/>
          <a:p>
            <a:pPr algn="just">
              <a:lnSpc>
                <a:spcPts val="3854"/>
              </a:lnSpc>
              <a:spcBef>
                <a:spcPct val="0"/>
              </a:spcBef>
            </a:pPr>
            <a:r>
              <a:rPr lang="en-US" sz="2752">
                <a:solidFill>
                  <a:srgbClr val="000000"/>
                </a:solidFill>
                <a:latin typeface="Muli Bold"/>
              </a:rPr>
              <a:t>Là một thuật toán học có giám sát (supervised learning) được sử dụng để phân loại các biến mục tiêu dựa trên hàm sigmoid.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92438"/>
            <a:ext cx="13586832" cy="1436007"/>
          </a:xfrm>
          <a:custGeom>
            <a:avLst/>
            <a:gdLst/>
            <a:ahLst/>
            <a:cxnLst/>
            <a:rect r="r" b="b" t="t" l="l"/>
            <a:pathLst>
              <a:path h="1436007" w="13586832">
                <a:moveTo>
                  <a:pt x="0" y="0"/>
                </a:moveTo>
                <a:lnTo>
                  <a:pt x="13586832" y="0"/>
                </a:lnTo>
                <a:lnTo>
                  <a:pt x="13586832" y="1436007"/>
                </a:lnTo>
                <a:lnTo>
                  <a:pt x="0" y="1436007"/>
                </a:lnTo>
                <a:lnTo>
                  <a:pt x="0" y="0"/>
                </a:lnTo>
                <a:close/>
              </a:path>
            </a:pathLst>
          </a:custGeom>
          <a:blipFill>
            <a:blip r:embed="rId2"/>
            <a:stretch>
              <a:fillRect l="0" t="0" r="0" b="0"/>
            </a:stretch>
          </a:blipFill>
        </p:spPr>
      </p:sp>
      <p:sp>
        <p:nvSpPr>
          <p:cNvPr name="Freeform 3" id="3"/>
          <p:cNvSpPr/>
          <p:nvPr/>
        </p:nvSpPr>
        <p:spPr>
          <a:xfrm flipH="false" flipV="false" rot="0">
            <a:off x="980987" y="8358852"/>
            <a:ext cx="16278313" cy="1158240"/>
          </a:xfrm>
          <a:custGeom>
            <a:avLst/>
            <a:gdLst/>
            <a:ahLst/>
            <a:cxnLst/>
            <a:rect r="r" b="b" t="t" l="l"/>
            <a:pathLst>
              <a:path h="1158240" w="16278313">
                <a:moveTo>
                  <a:pt x="0" y="0"/>
                </a:moveTo>
                <a:lnTo>
                  <a:pt x="16278313" y="0"/>
                </a:lnTo>
                <a:lnTo>
                  <a:pt x="16278313" y="1158240"/>
                </a:lnTo>
                <a:lnTo>
                  <a:pt x="0" y="1158240"/>
                </a:lnTo>
                <a:lnTo>
                  <a:pt x="0" y="0"/>
                </a:lnTo>
                <a:close/>
              </a:path>
            </a:pathLst>
          </a:custGeom>
          <a:blipFill>
            <a:blip r:embed="rId3"/>
            <a:stretch>
              <a:fillRect l="0" t="0" r="0" b="0"/>
            </a:stretch>
          </a:blipFill>
        </p:spPr>
      </p:sp>
      <p:sp>
        <p:nvSpPr>
          <p:cNvPr name="TextBox 4" id="4"/>
          <p:cNvSpPr txBox="true"/>
          <p:nvPr/>
        </p:nvSpPr>
        <p:spPr>
          <a:xfrm rot="0">
            <a:off x="569143" y="452437"/>
            <a:ext cx="16776059" cy="1150620"/>
          </a:xfrm>
          <a:prstGeom prst="rect">
            <a:avLst/>
          </a:prstGeom>
        </p:spPr>
        <p:txBody>
          <a:bodyPr anchor="t" rtlCol="false" tIns="0" lIns="0" bIns="0" rIns="0">
            <a:spAutoFit/>
          </a:bodyPr>
          <a:lstStyle/>
          <a:p>
            <a:pPr algn="l">
              <a:lnSpc>
                <a:spcPts val="8999"/>
              </a:lnSpc>
            </a:pPr>
            <a:r>
              <a:rPr lang="en-US" sz="7499" spc="-149">
                <a:solidFill>
                  <a:srgbClr val="3DB6D6"/>
                </a:solidFill>
                <a:latin typeface="DejaVu Serif Bold"/>
              </a:rPr>
              <a:t>III. PHƯƠNG PHÁP THỰC HIỆN</a:t>
            </a:r>
          </a:p>
        </p:txBody>
      </p:sp>
      <p:sp>
        <p:nvSpPr>
          <p:cNvPr name="TextBox 5" id="5"/>
          <p:cNvSpPr txBox="true"/>
          <p:nvPr/>
        </p:nvSpPr>
        <p:spPr>
          <a:xfrm rot="0">
            <a:off x="-513918" y="1659943"/>
            <a:ext cx="9705632" cy="902970"/>
          </a:xfrm>
          <a:prstGeom prst="rect">
            <a:avLst/>
          </a:prstGeom>
        </p:spPr>
        <p:txBody>
          <a:bodyPr anchor="t" rtlCol="false" tIns="0" lIns="0" bIns="0" rIns="0">
            <a:spAutoFit/>
          </a:bodyPr>
          <a:lstStyle/>
          <a:p>
            <a:pPr algn="ctr">
              <a:lnSpc>
                <a:spcPts val="7279"/>
              </a:lnSpc>
            </a:pPr>
            <a:r>
              <a:rPr lang="en-US" sz="5199">
                <a:solidFill>
                  <a:srgbClr val="3DB6D6"/>
                </a:solidFill>
                <a:latin typeface="DejaVu Serif Bold"/>
              </a:rPr>
              <a:t>4. Random Forest</a:t>
            </a:r>
          </a:p>
        </p:txBody>
      </p:sp>
      <p:sp>
        <p:nvSpPr>
          <p:cNvPr name="TextBox 6" id="6"/>
          <p:cNvSpPr txBox="true"/>
          <p:nvPr/>
        </p:nvSpPr>
        <p:spPr>
          <a:xfrm rot="0">
            <a:off x="4499149" y="3750123"/>
            <a:ext cx="108446" cy="570865"/>
          </a:xfrm>
          <a:prstGeom prst="rect">
            <a:avLst/>
          </a:prstGeom>
        </p:spPr>
        <p:txBody>
          <a:bodyPr anchor="t" rtlCol="false" tIns="0" lIns="0" bIns="0" rIns="0">
            <a:spAutoFit/>
          </a:bodyPr>
          <a:lstStyle/>
          <a:p>
            <a:pPr algn="ctr">
              <a:lnSpc>
                <a:spcPts val="4759"/>
              </a:lnSpc>
            </a:pPr>
            <a:r>
              <a:rPr lang="en-US" sz="3399">
                <a:solidFill>
                  <a:srgbClr val="3DB6D6"/>
                </a:solidFill>
                <a:latin typeface="Muli Bold"/>
              </a:rPr>
              <a:t>:</a:t>
            </a:r>
          </a:p>
        </p:txBody>
      </p:sp>
      <p:sp>
        <p:nvSpPr>
          <p:cNvPr name="TextBox 7" id="7"/>
          <p:cNvSpPr txBox="true"/>
          <p:nvPr/>
        </p:nvSpPr>
        <p:spPr>
          <a:xfrm rot="0">
            <a:off x="1019175" y="2619581"/>
            <a:ext cx="16326027" cy="1444550"/>
          </a:xfrm>
          <a:prstGeom prst="rect">
            <a:avLst/>
          </a:prstGeom>
        </p:spPr>
        <p:txBody>
          <a:bodyPr anchor="t" rtlCol="false" tIns="0" lIns="0" bIns="0" rIns="0">
            <a:spAutoFit/>
          </a:bodyPr>
          <a:lstStyle/>
          <a:p>
            <a:pPr algn="l">
              <a:lnSpc>
                <a:spcPts val="3854"/>
              </a:lnSpc>
              <a:spcBef>
                <a:spcPct val="0"/>
              </a:spcBef>
            </a:pPr>
            <a:r>
              <a:rPr lang="en-US" sz="2752">
                <a:solidFill>
                  <a:srgbClr val="000000"/>
                </a:solidFill>
                <a:latin typeface="Muli Bold"/>
              </a:rPr>
              <a:t>Thuật toán RF sẽ xây dựng nhiều cây quyết định bằng thuật toán Decision Tree, tuy nhiên mỗi cây quyết định sẽ khác nhau (có yếu tố random). Sau đó kết quả dự đoán được tổng hợp từ các cây quyết định.</a:t>
            </a:r>
          </a:p>
        </p:txBody>
      </p:sp>
      <p:sp>
        <p:nvSpPr>
          <p:cNvPr name="TextBox 8" id="8"/>
          <p:cNvSpPr txBox="true"/>
          <p:nvPr/>
        </p:nvSpPr>
        <p:spPr>
          <a:xfrm rot="0">
            <a:off x="-513918" y="6001807"/>
            <a:ext cx="13063931" cy="902970"/>
          </a:xfrm>
          <a:prstGeom prst="rect">
            <a:avLst/>
          </a:prstGeom>
        </p:spPr>
        <p:txBody>
          <a:bodyPr anchor="t" rtlCol="false" tIns="0" lIns="0" bIns="0" rIns="0">
            <a:spAutoFit/>
          </a:bodyPr>
          <a:lstStyle/>
          <a:p>
            <a:pPr algn="ctr">
              <a:lnSpc>
                <a:spcPts val="7279"/>
              </a:lnSpc>
            </a:pPr>
            <a:r>
              <a:rPr lang="en-US" sz="5199">
                <a:solidFill>
                  <a:srgbClr val="3DB6D6"/>
                </a:solidFill>
                <a:latin typeface="DejaVu Serif Bold"/>
              </a:rPr>
              <a:t>5. Support Vector Machine</a:t>
            </a:r>
          </a:p>
        </p:txBody>
      </p:sp>
      <p:sp>
        <p:nvSpPr>
          <p:cNvPr name="TextBox 9" id="9"/>
          <p:cNvSpPr txBox="true"/>
          <p:nvPr/>
        </p:nvSpPr>
        <p:spPr>
          <a:xfrm rot="0">
            <a:off x="980987" y="7028602"/>
            <a:ext cx="16326027" cy="958775"/>
          </a:xfrm>
          <a:prstGeom prst="rect">
            <a:avLst/>
          </a:prstGeom>
        </p:spPr>
        <p:txBody>
          <a:bodyPr anchor="t" rtlCol="false" tIns="0" lIns="0" bIns="0" rIns="0">
            <a:spAutoFit/>
          </a:bodyPr>
          <a:lstStyle/>
          <a:p>
            <a:pPr algn="l">
              <a:lnSpc>
                <a:spcPts val="3854"/>
              </a:lnSpc>
              <a:spcBef>
                <a:spcPct val="0"/>
              </a:spcBef>
            </a:pPr>
            <a:r>
              <a:rPr lang="en-US" sz="2752">
                <a:solidFill>
                  <a:srgbClr val="000000"/>
                </a:solidFill>
                <a:latin typeface="Muli Bold"/>
              </a:rPr>
              <a:t>Đặc điểm nổi bật của SVM là khả năng tạo ra một siêu phẳng (hyperplane) tối ưu để phân chia các điểm dữ liệu vào các nhóm riêng biệt.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47009" y="4790776"/>
            <a:ext cx="6593981" cy="1219798"/>
          </a:xfrm>
          <a:custGeom>
            <a:avLst/>
            <a:gdLst/>
            <a:ahLst/>
            <a:cxnLst/>
            <a:rect r="r" b="b" t="t" l="l"/>
            <a:pathLst>
              <a:path h="1219798" w="6593981">
                <a:moveTo>
                  <a:pt x="0" y="0"/>
                </a:moveTo>
                <a:lnTo>
                  <a:pt x="6593982" y="0"/>
                </a:lnTo>
                <a:lnTo>
                  <a:pt x="6593982" y="1219798"/>
                </a:lnTo>
                <a:lnTo>
                  <a:pt x="0" y="1219798"/>
                </a:lnTo>
                <a:lnTo>
                  <a:pt x="0" y="0"/>
                </a:lnTo>
                <a:close/>
              </a:path>
            </a:pathLst>
          </a:custGeom>
          <a:blipFill>
            <a:blip r:embed="rId2"/>
            <a:stretch>
              <a:fillRect l="0" t="0" r="0" b="0"/>
            </a:stretch>
          </a:blipFill>
        </p:spPr>
      </p:sp>
      <p:sp>
        <p:nvSpPr>
          <p:cNvPr name="Freeform 3" id="3"/>
          <p:cNvSpPr/>
          <p:nvPr/>
        </p:nvSpPr>
        <p:spPr>
          <a:xfrm flipH="false" flipV="false" rot="0">
            <a:off x="5578874" y="7765881"/>
            <a:ext cx="7130252" cy="1114673"/>
          </a:xfrm>
          <a:custGeom>
            <a:avLst/>
            <a:gdLst/>
            <a:ahLst/>
            <a:cxnLst/>
            <a:rect r="r" b="b" t="t" l="l"/>
            <a:pathLst>
              <a:path h="1114673" w="7130252">
                <a:moveTo>
                  <a:pt x="0" y="0"/>
                </a:moveTo>
                <a:lnTo>
                  <a:pt x="7130252" y="0"/>
                </a:lnTo>
                <a:lnTo>
                  <a:pt x="7130252" y="1114673"/>
                </a:lnTo>
                <a:lnTo>
                  <a:pt x="0" y="1114673"/>
                </a:lnTo>
                <a:lnTo>
                  <a:pt x="0" y="0"/>
                </a:lnTo>
                <a:close/>
              </a:path>
            </a:pathLst>
          </a:custGeom>
          <a:blipFill>
            <a:blip r:embed="rId3"/>
            <a:stretch>
              <a:fillRect l="0" t="-5209" r="0" b="-5209"/>
            </a:stretch>
          </a:blipFill>
        </p:spPr>
      </p:sp>
      <p:sp>
        <p:nvSpPr>
          <p:cNvPr name="TextBox 4" id="4"/>
          <p:cNvSpPr txBox="true"/>
          <p:nvPr/>
        </p:nvSpPr>
        <p:spPr>
          <a:xfrm rot="0">
            <a:off x="1028700" y="1657940"/>
            <a:ext cx="16773466" cy="1150620"/>
          </a:xfrm>
          <a:prstGeom prst="rect">
            <a:avLst/>
          </a:prstGeom>
        </p:spPr>
        <p:txBody>
          <a:bodyPr anchor="t" rtlCol="false" tIns="0" lIns="0" bIns="0" rIns="0">
            <a:spAutoFit/>
          </a:bodyPr>
          <a:lstStyle/>
          <a:p>
            <a:pPr algn="l">
              <a:lnSpc>
                <a:spcPts val="8999"/>
              </a:lnSpc>
            </a:pPr>
            <a:r>
              <a:rPr lang="en-US" sz="7499" spc="-149">
                <a:solidFill>
                  <a:srgbClr val="3DB6D6"/>
                </a:solidFill>
                <a:latin typeface="DejaVu Serif Bold"/>
              </a:rPr>
              <a:t>III. PHƯƠNG PHÁP THỰC HIỆN</a:t>
            </a:r>
          </a:p>
        </p:txBody>
      </p:sp>
      <p:sp>
        <p:nvSpPr>
          <p:cNvPr name="TextBox 5" id="5"/>
          <p:cNvSpPr txBox="true"/>
          <p:nvPr/>
        </p:nvSpPr>
        <p:spPr>
          <a:xfrm rot="0">
            <a:off x="-549269" y="2696165"/>
            <a:ext cx="6347333" cy="902970"/>
          </a:xfrm>
          <a:prstGeom prst="rect">
            <a:avLst/>
          </a:prstGeom>
        </p:spPr>
        <p:txBody>
          <a:bodyPr anchor="t" rtlCol="false" tIns="0" lIns="0" bIns="0" rIns="0">
            <a:spAutoFit/>
          </a:bodyPr>
          <a:lstStyle/>
          <a:p>
            <a:pPr algn="ctr">
              <a:lnSpc>
                <a:spcPts val="7279"/>
              </a:lnSpc>
            </a:pPr>
            <a:r>
              <a:rPr lang="en-US" sz="5199">
                <a:solidFill>
                  <a:srgbClr val="3DB6D6"/>
                </a:solidFill>
                <a:latin typeface="DejaVu Serif Bold"/>
              </a:rPr>
              <a:t>6. Độ đo</a:t>
            </a:r>
          </a:p>
        </p:txBody>
      </p:sp>
      <p:sp>
        <p:nvSpPr>
          <p:cNvPr name="TextBox 6" id="6"/>
          <p:cNvSpPr txBox="true"/>
          <p:nvPr/>
        </p:nvSpPr>
        <p:spPr>
          <a:xfrm rot="0">
            <a:off x="1028700" y="3987576"/>
            <a:ext cx="16326027" cy="546025"/>
          </a:xfrm>
          <a:prstGeom prst="rect">
            <a:avLst/>
          </a:prstGeom>
        </p:spPr>
        <p:txBody>
          <a:bodyPr anchor="t" rtlCol="false" tIns="0" lIns="0" bIns="0" rIns="0">
            <a:spAutoFit/>
          </a:bodyPr>
          <a:lstStyle/>
          <a:p>
            <a:pPr algn="l" marL="702311" indent="-351155" lvl="1">
              <a:lnSpc>
                <a:spcPts val="4554"/>
              </a:lnSpc>
              <a:buFont typeface="Arial"/>
              <a:buChar char="•"/>
            </a:pPr>
            <a:r>
              <a:rPr lang="en-US" sz="3252">
                <a:solidFill>
                  <a:srgbClr val="000000"/>
                </a:solidFill>
                <a:latin typeface="Muli Bold"/>
              </a:rPr>
              <a:t>Accuracy: là tỷ lệ giữa số lượng dự đoán đúng và tổng số lượng dự đoán.</a:t>
            </a:r>
          </a:p>
        </p:txBody>
      </p:sp>
      <p:sp>
        <p:nvSpPr>
          <p:cNvPr name="TextBox 7" id="7"/>
          <p:cNvSpPr txBox="true"/>
          <p:nvPr/>
        </p:nvSpPr>
        <p:spPr>
          <a:xfrm rot="0">
            <a:off x="1028700" y="6724949"/>
            <a:ext cx="16326027" cy="546025"/>
          </a:xfrm>
          <a:prstGeom prst="rect">
            <a:avLst/>
          </a:prstGeom>
        </p:spPr>
        <p:txBody>
          <a:bodyPr anchor="t" rtlCol="false" tIns="0" lIns="0" bIns="0" rIns="0">
            <a:spAutoFit/>
          </a:bodyPr>
          <a:lstStyle/>
          <a:p>
            <a:pPr algn="l" marL="702311" indent="-351155" lvl="1">
              <a:lnSpc>
                <a:spcPts val="4554"/>
              </a:lnSpc>
              <a:buFont typeface="Arial"/>
              <a:buChar char="•"/>
            </a:pPr>
            <a:r>
              <a:rPr lang="en-US" sz="3252">
                <a:solidFill>
                  <a:srgbClr val="000000"/>
                </a:solidFill>
                <a:latin typeface="Muli Bold"/>
              </a:rPr>
              <a:t>F1-score: là trung bình điều hòa của precision và recall.</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23851"/>
            <a:ext cx="15227195" cy="1123950"/>
          </a:xfrm>
          <a:prstGeom prst="rect">
            <a:avLst/>
          </a:prstGeom>
        </p:spPr>
        <p:txBody>
          <a:bodyPr anchor="t" rtlCol="false" tIns="0" lIns="0" bIns="0" rIns="0">
            <a:spAutoFit/>
          </a:bodyPr>
          <a:lstStyle/>
          <a:p>
            <a:pPr algn="just">
              <a:lnSpc>
                <a:spcPts val="8639"/>
              </a:lnSpc>
            </a:pPr>
            <a:r>
              <a:rPr lang="en-US" sz="7199" spc="-143">
                <a:solidFill>
                  <a:srgbClr val="3DB6D6"/>
                </a:solidFill>
                <a:latin typeface="DejaVu Serif Bold"/>
              </a:rPr>
              <a:t>IV. KẾT QUẢ THỰC NGHIỆM</a:t>
            </a:r>
          </a:p>
        </p:txBody>
      </p:sp>
      <p:graphicFrame>
        <p:nvGraphicFramePr>
          <p:cNvPr name="Table 3" id="3"/>
          <p:cNvGraphicFramePr>
            <a:graphicFrameLocks noGrp="true"/>
          </p:cNvGraphicFramePr>
          <p:nvPr/>
        </p:nvGraphicFramePr>
        <p:xfrm>
          <a:off x="897495" y="2422187"/>
          <a:ext cx="16493009" cy="7086600"/>
        </p:xfrm>
        <a:graphic>
          <a:graphicData uri="http://schemas.openxmlformats.org/drawingml/2006/table">
            <a:tbl>
              <a:tblPr/>
              <a:tblGrid>
                <a:gridCol w="5660097"/>
                <a:gridCol w="5416456"/>
                <a:gridCol w="5416456"/>
              </a:tblGrid>
              <a:tr h="1012371">
                <a:tc>
                  <a:txBody>
                    <a:bodyPr anchor="t" rtlCol="false"/>
                    <a:lstStyle/>
                    <a:p>
                      <a:pPr algn="ctr" marL="0" indent="0" lvl="0">
                        <a:lnSpc>
                          <a:spcPts val="4200"/>
                        </a:lnSpc>
                        <a:spcBef>
                          <a:spcPct val="0"/>
                        </a:spcBef>
                        <a:defRPr/>
                      </a:pPr>
                      <a:r>
                        <a:rPr lang="en-US" sz="3000">
                          <a:solidFill>
                            <a:srgbClr val="203850"/>
                          </a:solidFill>
                          <a:latin typeface="Muli Bold"/>
                        </a:rPr>
                        <a:t>Pipeline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Accuracy (%)</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F1-score (%)</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MinMaxScaler + SVM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97.37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96.47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MinMaxScaler + PCA + SVM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97.37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96.47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RF</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a:rPr>
                        <a:t>96.49</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a:rPr>
                        <a:t>95.24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MinMaxScaler + RF</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a:rPr>
                        <a:t>96.49</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a:rPr>
                        <a:t>95.24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MinMaxScaler + LR</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97.37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96.47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012371">
                <a:tc>
                  <a:txBody>
                    <a:bodyPr anchor="t" rtlCol="false"/>
                    <a:lstStyle/>
                    <a:p>
                      <a:pPr algn="ctr" marL="0" indent="0" lvl="0">
                        <a:lnSpc>
                          <a:spcPts val="4200"/>
                        </a:lnSpc>
                        <a:spcBef>
                          <a:spcPct val="0"/>
                        </a:spcBef>
                        <a:defRPr/>
                      </a:pPr>
                      <a:r>
                        <a:rPr lang="en-US" sz="3000" strike="noStrike" u="none">
                          <a:solidFill>
                            <a:srgbClr val="203850"/>
                          </a:solidFill>
                          <a:latin typeface="Muli Bold"/>
                        </a:rPr>
                        <a:t>MinMaxScaler + PCA + LR</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97.37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marL="0" indent="0" lvl="0">
                        <a:lnSpc>
                          <a:spcPts val="4200"/>
                        </a:lnSpc>
                        <a:spcBef>
                          <a:spcPct val="0"/>
                        </a:spcBef>
                        <a:defRPr/>
                      </a:pPr>
                      <a:r>
                        <a:rPr lang="en-US" sz="3000" strike="noStrike" u="none">
                          <a:solidFill>
                            <a:srgbClr val="203850"/>
                          </a:solidFill>
                          <a:latin typeface="Muli Bold"/>
                        </a:rPr>
                        <a:t>96.47</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0846" y="2545075"/>
            <a:ext cx="8065248" cy="1337318"/>
            <a:chOff x="0" y="0"/>
            <a:chExt cx="2124181" cy="352215"/>
          </a:xfrm>
        </p:grpSpPr>
        <p:sp>
          <p:nvSpPr>
            <p:cNvPr name="Freeform 3" id="3"/>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4" id="4"/>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9640846" y="2545075"/>
            <a:ext cx="2466842" cy="1337318"/>
            <a:chOff x="0" y="0"/>
            <a:chExt cx="717605" cy="389026"/>
          </a:xfrm>
        </p:grpSpPr>
        <p:sp>
          <p:nvSpPr>
            <p:cNvPr name="Freeform 6" id="6"/>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581906" y="2545075"/>
            <a:ext cx="8065248" cy="1337318"/>
            <a:chOff x="0" y="0"/>
            <a:chExt cx="2124181" cy="352215"/>
          </a:xfrm>
        </p:grpSpPr>
        <p:sp>
          <p:nvSpPr>
            <p:cNvPr name="Freeform 9" id="9"/>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10" id="10"/>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10800000">
            <a:off x="6180312" y="2545075"/>
            <a:ext cx="2466842" cy="1337318"/>
            <a:chOff x="0" y="0"/>
            <a:chExt cx="717605" cy="389026"/>
          </a:xfrm>
        </p:grpSpPr>
        <p:sp>
          <p:nvSpPr>
            <p:cNvPr name="Freeform 12" id="12"/>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FF3131">
                    <a:alpha val="100000"/>
                  </a:srgbClr>
                </a:gs>
                <a:gs pos="100000">
                  <a:srgbClr val="FF914D">
                    <a:alpha val="100000"/>
                  </a:srgbClr>
                </a:gs>
              </a:gsLst>
              <a:lin ang="0"/>
            </a:gradFill>
          </p:spPr>
        </p:sp>
        <p:sp>
          <p:nvSpPr>
            <p:cNvPr name="TextBox 13" id="13"/>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9640846" y="5101592"/>
            <a:ext cx="8065248" cy="1337318"/>
            <a:chOff x="0" y="0"/>
            <a:chExt cx="2124181" cy="352215"/>
          </a:xfrm>
        </p:grpSpPr>
        <p:sp>
          <p:nvSpPr>
            <p:cNvPr name="Freeform 15" id="15"/>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16" id="16"/>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9640846" y="5101592"/>
            <a:ext cx="2466842" cy="1337318"/>
            <a:chOff x="0" y="0"/>
            <a:chExt cx="717605" cy="389026"/>
          </a:xfrm>
        </p:grpSpPr>
        <p:sp>
          <p:nvSpPr>
            <p:cNvPr name="Freeform 18" id="18"/>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5DE0E6">
                    <a:alpha val="100000"/>
                  </a:srgbClr>
                </a:gs>
                <a:gs pos="100000">
                  <a:srgbClr val="004AAD">
                    <a:alpha val="100000"/>
                  </a:srgbClr>
                </a:gs>
              </a:gsLst>
              <a:lin ang="0"/>
            </a:gradFill>
          </p:spPr>
        </p:sp>
        <p:sp>
          <p:nvSpPr>
            <p:cNvPr name="TextBox 19" id="19"/>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sp>
        <p:nvSpPr>
          <p:cNvPr name="Freeform 20" id="20"/>
          <p:cNvSpPr/>
          <p:nvPr/>
        </p:nvSpPr>
        <p:spPr>
          <a:xfrm flipH="false" flipV="false" rot="0">
            <a:off x="10105713" y="5168889"/>
            <a:ext cx="927561" cy="1194118"/>
          </a:xfrm>
          <a:custGeom>
            <a:avLst/>
            <a:gdLst/>
            <a:ahLst/>
            <a:cxnLst/>
            <a:rect r="r" b="b" t="t" l="l"/>
            <a:pathLst>
              <a:path h="1194118" w="927561">
                <a:moveTo>
                  <a:pt x="0" y="0"/>
                </a:moveTo>
                <a:lnTo>
                  <a:pt x="927561" y="0"/>
                </a:lnTo>
                <a:lnTo>
                  <a:pt x="927561" y="1194118"/>
                </a:lnTo>
                <a:lnTo>
                  <a:pt x="0" y="1194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581906" y="5101592"/>
            <a:ext cx="8065248" cy="1337318"/>
            <a:chOff x="0" y="0"/>
            <a:chExt cx="2124181" cy="352215"/>
          </a:xfrm>
        </p:grpSpPr>
        <p:sp>
          <p:nvSpPr>
            <p:cNvPr name="Freeform 22" id="22"/>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23" id="23"/>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10800000">
            <a:off x="6180312" y="5101592"/>
            <a:ext cx="2466842" cy="1337318"/>
            <a:chOff x="0" y="0"/>
            <a:chExt cx="717605" cy="389026"/>
          </a:xfrm>
        </p:grpSpPr>
        <p:sp>
          <p:nvSpPr>
            <p:cNvPr name="Freeform 25" id="25"/>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FF3131">
                    <a:alpha val="100000"/>
                  </a:srgbClr>
                </a:gs>
                <a:gs pos="100000">
                  <a:srgbClr val="FF914D">
                    <a:alpha val="100000"/>
                  </a:srgbClr>
                </a:gs>
              </a:gsLst>
              <a:lin ang="0"/>
            </a:gradFill>
          </p:spPr>
        </p:sp>
        <p:sp>
          <p:nvSpPr>
            <p:cNvPr name="TextBox 26" id="26"/>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sp>
        <p:nvSpPr>
          <p:cNvPr name="Freeform 27" id="27"/>
          <p:cNvSpPr/>
          <p:nvPr/>
        </p:nvSpPr>
        <p:spPr>
          <a:xfrm flipH="false" flipV="false" rot="0">
            <a:off x="7185070" y="5194885"/>
            <a:ext cx="1142125" cy="1142125"/>
          </a:xfrm>
          <a:custGeom>
            <a:avLst/>
            <a:gdLst/>
            <a:ahLst/>
            <a:cxnLst/>
            <a:rect r="r" b="b" t="t" l="l"/>
            <a:pathLst>
              <a:path h="1142125" w="1142125">
                <a:moveTo>
                  <a:pt x="0" y="0"/>
                </a:moveTo>
                <a:lnTo>
                  <a:pt x="1142125" y="0"/>
                </a:lnTo>
                <a:lnTo>
                  <a:pt x="1142125" y="1142126"/>
                </a:lnTo>
                <a:lnTo>
                  <a:pt x="0" y="1142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0021596" y="2613447"/>
            <a:ext cx="1095796" cy="1200573"/>
          </a:xfrm>
          <a:custGeom>
            <a:avLst/>
            <a:gdLst/>
            <a:ahLst/>
            <a:cxnLst/>
            <a:rect r="r" b="b" t="t" l="l"/>
            <a:pathLst>
              <a:path h="1200573" w="1095796">
                <a:moveTo>
                  <a:pt x="0" y="0"/>
                </a:moveTo>
                <a:lnTo>
                  <a:pt x="1095796" y="0"/>
                </a:lnTo>
                <a:lnTo>
                  <a:pt x="1095796" y="1200573"/>
                </a:lnTo>
                <a:lnTo>
                  <a:pt x="0" y="12005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9640846" y="7734310"/>
            <a:ext cx="8065248" cy="1337318"/>
            <a:chOff x="0" y="0"/>
            <a:chExt cx="2124181" cy="352215"/>
          </a:xfrm>
        </p:grpSpPr>
        <p:sp>
          <p:nvSpPr>
            <p:cNvPr name="Freeform 30" id="30"/>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31" id="31"/>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grpSp>
        <p:nvGrpSpPr>
          <p:cNvPr name="Group 32" id="32"/>
          <p:cNvGrpSpPr/>
          <p:nvPr/>
        </p:nvGrpSpPr>
        <p:grpSpPr>
          <a:xfrm rot="0">
            <a:off x="9640846" y="7734310"/>
            <a:ext cx="2466842" cy="1337318"/>
            <a:chOff x="0" y="0"/>
            <a:chExt cx="717605" cy="389026"/>
          </a:xfrm>
        </p:grpSpPr>
        <p:sp>
          <p:nvSpPr>
            <p:cNvPr name="Freeform 33" id="33"/>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5DE0E6">
                    <a:alpha val="100000"/>
                  </a:srgbClr>
                </a:gs>
                <a:gs pos="100000">
                  <a:srgbClr val="004AAD">
                    <a:alpha val="100000"/>
                  </a:srgbClr>
                </a:gs>
              </a:gsLst>
              <a:lin ang="0"/>
            </a:gradFill>
          </p:spPr>
        </p:sp>
        <p:sp>
          <p:nvSpPr>
            <p:cNvPr name="TextBox 34" id="34"/>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grpSp>
        <p:nvGrpSpPr>
          <p:cNvPr name="Group 35" id="35"/>
          <p:cNvGrpSpPr/>
          <p:nvPr/>
        </p:nvGrpSpPr>
        <p:grpSpPr>
          <a:xfrm rot="0">
            <a:off x="581906" y="7734310"/>
            <a:ext cx="8065248" cy="1337318"/>
            <a:chOff x="0" y="0"/>
            <a:chExt cx="2124181" cy="352215"/>
          </a:xfrm>
        </p:grpSpPr>
        <p:sp>
          <p:nvSpPr>
            <p:cNvPr name="Freeform 36" id="36"/>
            <p:cNvSpPr/>
            <p:nvPr/>
          </p:nvSpPr>
          <p:spPr>
            <a:xfrm flipH="false" flipV="false" rot="0">
              <a:off x="0" y="0"/>
              <a:ext cx="2124181" cy="352215"/>
            </a:xfrm>
            <a:custGeom>
              <a:avLst/>
              <a:gdLst/>
              <a:ahLst/>
              <a:cxnLst/>
              <a:rect r="r" b="b" t="t" l="l"/>
              <a:pathLst>
                <a:path h="352215" w="2124181">
                  <a:moveTo>
                    <a:pt x="0" y="0"/>
                  </a:moveTo>
                  <a:lnTo>
                    <a:pt x="2124181" y="0"/>
                  </a:lnTo>
                  <a:lnTo>
                    <a:pt x="2124181" y="352215"/>
                  </a:lnTo>
                  <a:lnTo>
                    <a:pt x="0" y="352215"/>
                  </a:lnTo>
                  <a:close/>
                </a:path>
              </a:pathLst>
            </a:custGeom>
            <a:solidFill>
              <a:srgbClr val="D9D9D9"/>
            </a:solidFill>
          </p:spPr>
        </p:sp>
        <p:sp>
          <p:nvSpPr>
            <p:cNvPr name="TextBox 37" id="37"/>
            <p:cNvSpPr txBox="true"/>
            <p:nvPr/>
          </p:nvSpPr>
          <p:spPr>
            <a:xfrm>
              <a:off x="0" y="-28575"/>
              <a:ext cx="2124181" cy="380790"/>
            </a:xfrm>
            <a:prstGeom prst="rect">
              <a:avLst/>
            </a:prstGeom>
          </p:spPr>
          <p:txBody>
            <a:bodyPr anchor="ctr" rtlCol="false" tIns="50800" lIns="50800" bIns="50800" rIns="50800"/>
            <a:lstStyle/>
            <a:p>
              <a:pPr algn="ctr">
                <a:lnSpc>
                  <a:spcPts val="2100"/>
                </a:lnSpc>
              </a:pPr>
            </a:p>
          </p:txBody>
        </p:sp>
      </p:grpSp>
      <p:sp>
        <p:nvSpPr>
          <p:cNvPr name="Freeform 38" id="38"/>
          <p:cNvSpPr/>
          <p:nvPr/>
        </p:nvSpPr>
        <p:spPr>
          <a:xfrm flipH="false" flipV="false" rot="0">
            <a:off x="10009008" y="7936819"/>
            <a:ext cx="1289206" cy="982140"/>
          </a:xfrm>
          <a:custGeom>
            <a:avLst/>
            <a:gdLst/>
            <a:ahLst/>
            <a:cxnLst/>
            <a:rect r="r" b="b" t="t" l="l"/>
            <a:pathLst>
              <a:path h="982140" w="1289206">
                <a:moveTo>
                  <a:pt x="0" y="0"/>
                </a:moveTo>
                <a:lnTo>
                  <a:pt x="1289206" y="0"/>
                </a:lnTo>
                <a:lnTo>
                  <a:pt x="1289206" y="982141"/>
                </a:lnTo>
                <a:lnTo>
                  <a:pt x="0" y="9821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7185070" y="2677663"/>
            <a:ext cx="1231060" cy="1072142"/>
          </a:xfrm>
          <a:custGeom>
            <a:avLst/>
            <a:gdLst/>
            <a:ahLst/>
            <a:cxnLst/>
            <a:rect r="r" b="b" t="t" l="l"/>
            <a:pathLst>
              <a:path h="1072142" w="1231060">
                <a:moveTo>
                  <a:pt x="0" y="0"/>
                </a:moveTo>
                <a:lnTo>
                  <a:pt x="1231060" y="0"/>
                </a:lnTo>
                <a:lnTo>
                  <a:pt x="1231060" y="1072141"/>
                </a:lnTo>
                <a:lnTo>
                  <a:pt x="0" y="10721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467051" y="376590"/>
            <a:ext cx="14111466" cy="771525"/>
          </a:xfrm>
          <a:prstGeom prst="rect">
            <a:avLst/>
          </a:prstGeom>
        </p:spPr>
        <p:txBody>
          <a:bodyPr anchor="t" rtlCol="false" tIns="0" lIns="0" bIns="0" rIns="0">
            <a:spAutoFit/>
          </a:bodyPr>
          <a:lstStyle/>
          <a:p>
            <a:pPr algn="l">
              <a:lnSpc>
                <a:spcPts val="6062"/>
              </a:lnSpc>
            </a:pPr>
            <a:r>
              <a:rPr lang="en-US" sz="5051" spc="-101">
                <a:solidFill>
                  <a:srgbClr val="3DB6D6"/>
                </a:solidFill>
                <a:latin typeface="DejaVu Serif Bold"/>
              </a:rPr>
              <a:t>V. KHÓ KHĂN VÀ HƯỚNG PHÁT TRIỂN</a:t>
            </a:r>
          </a:p>
        </p:txBody>
      </p:sp>
      <p:sp>
        <p:nvSpPr>
          <p:cNvPr name="TextBox 41" id="41"/>
          <p:cNvSpPr txBox="true"/>
          <p:nvPr/>
        </p:nvSpPr>
        <p:spPr>
          <a:xfrm rot="0">
            <a:off x="609514" y="2769234"/>
            <a:ext cx="5584956"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Semi-Bold"/>
              </a:rPr>
              <a:t>Hạn chế về số lượng </a:t>
            </a:r>
          </a:p>
          <a:p>
            <a:pPr algn="ctr">
              <a:lnSpc>
                <a:spcPts val="3499"/>
              </a:lnSpc>
              <a:spcBef>
                <a:spcPct val="0"/>
              </a:spcBef>
            </a:pPr>
            <a:r>
              <a:rPr lang="en-US" sz="2499">
                <a:solidFill>
                  <a:srgbClr val="000000"/>
                </a:solidFill>
                <a:latin typeface="Muli Semi-Bold"/>
              </a:rPr>
              <a:t>mẫu dữ liệu huấn luyện</a:t>
            </a:r>
          </a:p>
        </p:txBody>
      </p:sp>
      <p:sp>
        <p:nvSpPr>
          <p:cNvPr name="TextBox 42" id="42"/>
          <p:cNvSpPr txBox="true"/>
          <p:nvPr/>
        </p:nvSpPr>
        <p:spPr>
          <a:xfrm rot="0">
            <a:off x="12107688" y="2688592"/>
            <a:ext cx="5552650"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Bold"/>
              </a:rPr>
              <a:t>Tăng cường số lượng và</a:t>
            </a:r>
          </a:p>
          <a:p>
            <a:pPr algn="ctr">
              <a:lnSpc>
                <a:spcPts val="3499"/>
              </a:lnSpc>
              <a:spcBef>
                <a:spcPct val="0"/>
              </a:spcBef>
            </a:pPr>
            <a:r>
              <a:rPr lang="en-US" sz="2499">
                <a:solidFill>
                  <a:srgbClr val="000000"/>
                </a:solidFill>
                <a:latin typeface="Muli Bold"/>
              </a:rPr>
              <a:t>chất lượng dữ liệu huấn luyện </a:t>
            </a:r>
          </a:p>
        </p:txBody>
      </p:sp>
      <p:sp>
        <p:nvSpPr>
          <p:cNvPr name="TextBox 43" id="43"/>
          <p:cNvSpPr txBox="true"/>
          <p:nvPr/>
        </p:nvSpPr>
        <p:spPr>
          <a:xfrm rot="0">
            <a:off x="609514" y="5321448"/>
            <a:ext cx="5802511"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Semi-Bold"/>
              </a:rPr>
              <a:t>Cần thử nghiệm nhiều phương pháp</a:t>
            </a:r>
          </a:p>
          <a:p>
            <a:pPr algn="ctr">
              <a:lnSpc>
                <a:spcPts val="3499"/>
              </a:lnSpc>
              <a:spcBef>
                <a:spcPct val="0"/>
              </a:spcBef>
            </a:pPr>
            <a:r>
              <a:rPr lang="en-US" sz="2499">
                <a:solidFill>
                  <a:srgbClr val="000000"/>
                </a:solidFill>
                <a:latin typeface="Muli Semi-Bold"/>
              </a:rPr>
              <a:t>để tìm ra phương pháp cho kết quả tốt </a:t>
            </a:r>
          </a:p>
        </p:txBody>
      </p:sp>
      <p:sp>
        <p:nvSpPr>
          <p:cNvPr name="TextBox 44" id="44"/>
          <p:cNvSpPr txBox="true"/>
          <p:nvPr/>
        </p:nvSpPr>
        <p:spPr>
          <a:xfrm rot="0">
            <a:off x="12107688" y="5321448"/>
            <a:ext cx="5552650"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Bold"/>
              </a:rPr>
              <a:t>Thực hiện thêm nhiều phương</a:t>
            </a:r>
          </a:p>
          <a:p>
            <a:pPr algn="ctr">
              <a:lnSpc>
                <a:spcPts val="3499"/>
              </a:lnSpc>
              <a:spcBef>
                <a:spcPct val="0"/>
              </a:spcBef>
            </a:pPr>
            <a:r>
              <a:rPr lang="en-US" sz="2499">
                <a:solidFill>
                  <a:srgbClr val="000000"/>
                </a:solidFill>
                <a:latin typeface="Muli Bold"/>
              </a:rPr>
              <a:t> pháp và các tham số tinh chỉnh </a:t>
            </a:r>
          </a:p>
        </p:txBody>
      </p:sp>
      <p:sp>
        <p:nvSpPr>
          <p:cNvPr name="TextBox 45" id="45"/>
          <p:cNvSpPr txBox="true"/>
          <p:nvPr/>
        </p:nvSpPr>
        <p:spPr>
          <a:xfrm rot="0">
            <a:off x="609514" y="7983389"/>
            <a:ext cx="5570798"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Semi-Bold"/>
              </a:rPr>
              <a:t>Mô hình sử dụng có thể chưa </a:t>
            </a:r>
          </a:p>
          <a:p>
            <a:pPr algn="ctr">
              <a:lnSpc>
                <a:spcPts val="3499"/>
              </a:lnSpc>
              <a:spcBef>
                <a:spcPct val="0"/>
              </a:spcBef>
            </a:pPr>
            <a:r>
              <a:rPr lang="en-US" sz="2499">
                <a:solidFill>
                  <a:srgbClr val="000000"/>
                </a:solidFill>
                <a:latin typeface="Muli Semi-Bold"/>
              </a:rPr>
              <a:t>học được các đặc trưng phức tạp</a:t>
            </a:r>
          </a:p>
        </p:txBody>
      </p:sp>
      <p:grpSp>
        <p:nvGrpSpPr>
          <p:cNvPr name="Group 46" id="46"/>
          <p:cNvGrpSpPr/>
          <p:nvPr/>
        </p:nvGrpSpPr>
        <p:grpSpPr>
          <a:xfrm rot="-10800000">
            <a:off x="6180312" y="7734310"/>
            <a:ext cx="2466842" cy="1337318"/>
            <a:chOff x="0" y="0"/>
            <a:chExt cx="717605" cy="389026"/>
          </a:xfrm>
        </p:grpSpPr>
        <p:sp>
          <p:nvSpPr>
            <p:cNvPr name="Freeform 47" id="47"/>
            <p:cNvSpPr/>
            <p:nvPr/>
          </p:nvSpPr>
          <p:spPr>
            <a:xfrm flipH="false" flipV="false" rot="0">
              <a:off x="0" y="0"/>
              <a:ext cx="717605" cy="389026"/>
            </a:xfrm>
            <a:custGeom>
              <a:avLst/>
              <a:gdLst/>
              <a:ahLst/>
              <a:cxnLst/>
              <a:rect r="r" b="b" t="t" l="l"/>
              <a:pathLst>
                <a:path h="389026" w="717605">
                  <a:moveTo>
                    <a:pt x="514405" y="0"/>
                  </a:moveTo>
                  <a:lnTo>
                    <a:pt x="0" y="0"/>
                  </a:lnTo>
                  <a:lnTo>
                    <a:pt x="0" y="389026"/>
                  </a:lnTo>
                  <a:lnTo>
                    <a:pt x="514405" y="389026"/>
                  </a:lnTo>
                  <a:lnTo>
                    <a:pt x="717605" y="194513"/>
                  </a:lnTo>
                  <a:lnTo>
                    <a:pt x="514405" y="0"/>
                  </a:lnTo>
                  <a:close/>
                </a:path>
              </a:pathLst>
            </a:custGeom>
            <a:gradFill rotWithShape="true">
              <a:gsLst>
                <a:gs pos="0">
                  <a:srgbClr val="FF3131">
                    <a:alpha val="100000"/>
                  </a:srgbClr>
                </a:gs>
                <a:gs pos="100000">
                  <a:srgbClr val="FF914D">
                    <a:alpha val="100000"/>
                  </a:srgbClr>
                </a:gs>
              </a:gsLst>
              <a:lin ang="0"/>
            </a:gradFill>
          </p:spPr>
        </p:sp>
        <p:sp>
          <p:nvSpPr>
            <p:cNvPr name="TextBox 48" id="48"/>
            <p:cNvSpPr txBox="true"/>
            <p:nvPr/>
          </p:nvSpPr>
          <p:spPr>
            <a:xfrm>
              <a:off x="0" y="-28575"/>
              <a:ext cx="603305" cy="417601"/>
            </a:xfrm>
            <a:prstGeom prst="rect">
              <a:avLst/>
            </a:prstGeom>
          </p:spPr>
          <p:txBody>
            <a:bodyPr anchor="ctr" rtlCol="false" tIns="50800" lIns="50800" bIns="50800" rIns="50800"/>
            <a:lstStyle/>
            <a:p>
              <a:pPr algn="ctr">
                <a:lnSpc>
                  <a:spcPts val="2100"/>
                </a:lnSpc>
              </a:pPr>
            </a:p>
          </p:txBody>
        </p:sp>
      </p:grpSp>
      <p:sp>
        <p:nvSpPr>
          <p:cNvPr name="Freeform 49" id="49"/>
          <p:cNvSpPr/>
          <p:nvPr/>
        </p:nvSpPr>
        <p:spPr>
          <a:xfrm flipH="false" flipV="false" rot="0">
            <a:off x="7413733" y="7806985"/>
            <a:ext cx="773733" cy="1191967"/>
          </a:xfrm>
          <a:custGeom>
            <a:avLst/>
            <a:gdLst/>
            <a:ahLst/>
            <a:cxnLst/>
            <a:rect r="r" b="b" t="t" l="l"/>
            <a:pathLst>
              <a:path h="1191967" w="773733">
                <a:moveTo>
                  <a:pt x="0" y="0"/>
                </a:moveTo>
                <a:lnTo>
                  <a:pt x="773733" y="0"/>
                </a:lnTo>
                <a:lnTo>
                  <a:pt x="773733" y="1191967"/>
                </a:lnTo>
                <a:lnTo>
                  <a:pt x="0" y="11919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0" id="50"/>
          <p:cNvSpPr txBox="true"/>
          <p:nvPr/>
        </p:nvSpPr>
        <p:spPr>
          <a:xfrm rot="0">
            <a:off x="12106965" y="7983389"/>
            <a:ext cx="5553373"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Bold"/>
              </a:rPr>
              <a:t>Sử dụng các mô hình Deep Learning </a:t>
            </a:r>
          </a:p>
          <a:p>
            <a:pPr algn="ctr">
              <a:lnSpc>
                <a:spcPts val="3499"/>
              </a:lnSpc>
              <a:spcBef>
                <a:spcPct val="0"/>
              </a:spcBef>
            </a:pPr>
            <a:r>
              <a:rPr lang="en-US" sz="2499">
                <a:solidFill>
                  <a:srgbClr val="000000"/>
                </a:solidFill>
                <a:latin typeface="Muli Bold"/>
              </a:rPr>
              <a:t>để học các đặc trưng phức tạp </a:t>
            </a:r>
          </a:p>
        </p:txBody>
      </p:sp>
      <p:sp>
        <p:nvSpPr>
          <p:cNvPr name="TextBox 51" id="51"/>
          <p:cNvSpPr txBox="true"/>
          <p:nvPr/>
        </p:nvSpPr>
        <p:spPr>
          <a:xfrm rot="0">
            <a:off x="3127854" y="1752299"/>
            <a:ext cx="2973353"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uli Bold"/>
              </a:rPr>
              <a:t>Khó khăn</a:t>
            </a:r>
          </a:p>
        </p:txBody>
      </p:sp>
      <p:sp>
        <p:nvSpPr>
          <p:cNvPr name="TextBox 52" id="52"/>
          <p:cNvSpPr txBox="true"/>
          <p:nvPr/>
        </p:nvSpPr>
        <p:spPr>
          <a:xfrm rot="0">
            <a:off x="11925899" y="1752299"/>
            <a:ext cx="4305158"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uli Bold"/>
              </a:rPr>
              <a:t>Hướng phát triển</a:t>
            </a:r>
          </a:p>
        </p:txBody>
      </p:sp>
      <p:sp>
        <p:nvSpPr>
          <p:cNvPr name="AutoShape 53" id="53"/>
          <p:cNvSpPr/>
          <p:nvPr/>
        </p:nvSpPr>
        <p:spPr>
          <a:xfrm flipV="true">
            <a:off x="3672705" y="2184099"/>
            <a:ext cx="1883650" cy="0"/>
          </a:xfrm>
          <a:prstGeom prst="line">
            <a:avLst/>
          </a:prstGeom>
          <a:ln cap="flat" w="38100">
            <a:solidFill>
              <a:srgbClr val="000000"/>
            </a:solidFill>
            <a:prstDash val="solid"/>
            <a:headEnd type="oval" len="lg" w="lg"/>
            <a:tailEnd type="oval" len="lg" w="lg"/>
          </a:ln>
        </p:spPr>
      </p:sp>
      <p:sp>
        <p:nvSpPr>
          <p:cNvPr name="AutoShape 54" id="54"/>
          <p:cNvSpPr/>
          <p:nvPr/>
        </p:nvSpPr>
        <p:spPr>
          <a:xfrm flipV="true">
            <a:off x="12527146" y="2203149"/>
            <a:ext cx="3102664" cy="0"/>
          </a:xfrm>
          <a:prstGeom prst="line">
            <a:avLst/>
          </a:prstGeom>
          <a:ln cap="flat" w="38100">
            <a:solidFill>
              <a:srgbClr val="000000"/>
            </a:solidFill>
            <a:prstDash val="solid"/>
            <a:headEnd type="oval" len="lg" w="lg"/>
            <a:tailEnd type="oval" len="lg"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780204" y="2780204"/>
            <a:ext cx="10287000" cy="4726592"/>
            <a:chOff x="0" y="0"/>
            <a:chExt cx="2709333" cy="1244864"/>
          </a:xfrm>
        </p:grpSpPr>
        <p:sp>
          <p:nvSpPr>
            <p:cNvPr name="Freeform 3" id="3"/>
            <p:cNvSpPr/>
            <p:nvPr/>
          </p:nvSpPr>
          <p:spPr>
            <a:xfrm flipH="false" flipV="false" rot="0">
              <a:off x="0" y="0"/>
              <a:ext cx="2709333" cy="1244864"/>
            </a:xfrm>
            <a:custGeom>
              <a:avLst/>
              <a:gdLst/>
              <a:ahLst/>
              <a:cxnLst/>
              <a:rect r="r" b="b" t="t" l="l"/>
              <a:pathLst>
                <a:path h="1244864" w="2709333">
                  <a:moveTo>
                    <a:pt x="0" y="0"/>
                  </a:moveTo>
                  <a:lnTo>
                    <a:pt x="2709333" y="0"/>
                  </a:lnTo>
                  <a:lnTo>
                    <a:pt x="2709333" y="1244864"/>
                  </a:lnTo>
                  <a:lnTo>
                    <a:pt x="0" y="1244864"/>
                  </a:lnTo>
                  <a:close/>
                </a:path>
              </a:pathLst>
            </a:custGeom>
            <a:solidFill>
              <a:srgbClr val="D9D9D9"/>
            </a:solidFill>
          </p:spPr>
        </p:sp>
        <p:sp>
          <p:nvSpPr>
            <p:cNvPr name="TextBox 4" id="4"/>
            <p:cNvSpPr txBox="true"/>
            <p:nvPr/>
          </p:nvSpPr>
          <p:spPr>
            <a:xfrm>
              <a:off x="0" y="-28575"/>
              <a:ext cx="2709333" cy="127343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4792643"/>
            <a:ext cx="2887379" cy="3625705"/>
          </a:xfrm>
          <a:custGeom>
            <a:avLst/>
            <a:gdLst/>
            <a:ahLst/>
            <a:cxnLst/>
            <a:rect r="r" b="b" t="t" l="l"/>
            <a:pathLst>
              <a:path h="3625705" w="2887379">
                <a:moveTo>
                  <a:pt x="0" y="0"/>
                </a:moveTo>
                <a:lnTo>
                  <a:pt x="2887379" y="0"/>
                </a:lnTo>
                <a:lnTo>
                  <a:pt x="2887379" y="3625704"/>
                </a:lnTo>
                <a:lnTo>
                  <a:pt x="0" y="3625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49672" y="206309"/>
            <a:ext cx="2889435" cy="28894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139700" y="111125"/>
              <a:ext cx="533400" cy="56197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0" y="2829512"/>
            <a:ext cx="4726592" cy="723900"/>
          </a:xfrm>
          <a:prstGeom prst="rect">
            <a:avLst/>
          </a:prstGeom>
        </p:spPr>
        <p:txBody>
          <a:bodyPr anchor="t" rtlCol="false" tIns="0" lIns="0" bIns="0" rIns="0">
            <a:spAutoFit/>
          </a:bodyPr>
          <a:lstStyle/>
          <a:p>
            <a:pPr algn="ctr">
              <a:lnSpc>
                <a:spcPts val="5759"/>
              </a:lnSpc>
            </a:pPr>
            <a:r>
              <a:rPr lang="en-US" sz="4799" spc="-95">
                <a:solidFill>
                  <a:srgbClr val="3DB6D6"/>
                </a:solidFill>
                <a:latin typeface="DejaVu Serif Bold"/>
              </a:rPr>
              <a:t>VI. KẾT LUẬN</a:t>
            </a:r>
          </a:p>
        </p:txBody>
      </p:sp>
      <p:sp>
        <p:nvSpPr>
          <p:cNvPr name="Freeform 10" id="10"/>
          <p:cNvSpPr/>
          <p:nvPr/>
        </p:nvSpPr>
        <p:spPr>
          <a:xfrm flipH="false" flipV="false" rot="0">
            <a:off x="6601767" y="1231237"/>
            <a:ext cx="1424568" cy="1036244"/>
          </a:xfrm>
          <a:custGeom>
            <a:avLst/>
            <a:gdLst/>
            <a:ahLst/>
            <a:cxnLst/>
            <a:rect r="r" b="b" t="t" l="l"/>
            <a:pathLst>
              <a:path h="1036244" w="1424568">
                <a:moveTo>
                  <a:pt x="0" y="0"/>
                </a:moveTo>
                <a:lnTo>
                  <a:pt x="1424568" y="0"/>
                </a:lnTo>
                <a:lnTo>
                  <a:pt x="1424568" y="1036244"/>
                </a:lnTo>
                <a:lnTo>
                  <a:pt x="0" y="1036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399675" y="1183612"/>
            <a:ext cx="6953994" cy="984810"/>
          </a:xfrm>
          <a:prstGeom prst="rect">
            <a:avLst/>
          </a:prstGeom>
        </p:spPr>
        <p:txBody>
          <a:bodyPr anchor="t" rtlCol="false" tIns="0" lIns="0" bIns="0" rIns="0">
            <a:spAutoFit/>
          </a:bodyPr>
          <a:lstStyle/>
          <a:p>
            <a:pPr algn="ctr">
              <a:lnSpc>
                <a:spcPts val="3994"/>
              </a:lnSpc>
            </a:pPr>
            <a:r>
              <a:rPr lang="en-US" sz="2852">
                <a:solidFill>
                  <a:srgbClr val="000000"/>
                </a:solidFill>
                <a:latin typeface="Muli Bold"/>
              </a:rPr>
              <a:t>Kết quả của các phương pháp thực hiện </a:t>
            </a:r>
          </a:p>
          <a:p>
            <a:pPr algn="ctr">
              <a:lnSpc>
                <a:spcPts val="3994"/>
              </a:lnSpc>
              <a:spcBef>
                <a:spcPct val="0"/>
              </a:spcBef>
            </a:pPr>
            <a:r>
              <a:rPr lang="en-US" sz="2852">
                <a:solidFill>
                  <a:srgbClr val="000000"/>
                </a:solidFill>
                <a:latin typeface="Muli Bold"/>
              </a:rPr>
              <a:t>đều đạt được kết quả &gt; 95%</a:t>
            </a:r>
          </a:p>
        </p:txBody>
      </p:sp>
      <p:grpSp>
        <p:nvGrpSpPr>
          <p:cNvPr name="Group 12" id="12"/>
          <p:cNvGrpSpPr/>
          <p:nvPr/>
        </p:nvGrpSpPr>
        <p:grpSpPr>
          <a:xfrm rot="0">
            <a:off x="5749672" y="3664290"/>
            <a:ext cx="2889435" cy="28894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5DE0E6">
                    <a:alpha val="100000"/>
                  </a:srgbClr>
                </a:gs>
                <a:gs pos="100000">
                  <a:srgbClr val="004AAD">
                    <a:alpha val="100000"/>
                  </a:srgbClr>
                </a:gs>
              </a:gsLst>
              <a:lin ang="0"/>
            </a:gradFill>
          </p:spPr>
        </p:sp>
        <p:sp>
          <p:nvSpPr>
            <p:cNvPr name="TextBox 14" id="14"/>
            <p:cNvSpPr txBox="true"/>
            <p:nvPr/>
          </p:nvSpPr>
          <p:spPr>
            <a:xfrm>
              <a:off x="139700" y="111125"/>
              <a:ext cx="533400" cy="561975"/>
            </a:xfrm>
            <a:prstGeom prst="rect">
              <a:avLst/>
            </a:prstGeom>
          </p:spPr>
          <p:txBody>
            <a:bodyPr anchor="ctr" rtlCol="false" tIns="50800" lIns="50800" bIns="50800" rIns="50800"/>
            <a:lstStyle/>
            <a:p>
              <a:pPr algn="ctr">
                <a:lnSpc>
                  <a:spcPts val="2100"/>
                </a:lnSpc>
              </a:pPr>
            </a:p>
          </p:txBody>
        </p:sp>
      </p:grpSp>
      <p:sp>
        <p:nvSpPr>
          <p:cNvPr name="Freeform 15" id="15"/>
          <p:cNvSpPr/>
          <p:nvPr/>
        </p:nvSpPr>
        <p:spPr>
          <a:xfrm flipH="false" flipV="false" rot="0">
            <a:off x="6601767" y="4689218"/>
            <a:ext cx="1424568" cy="1036244"/>
          </a:xfrm>
          <a:custGeom>
            <a:avLst/>
            <a:gdLst/>
            <a:ahLst/>
            <a:cxnLst/>
            <a:rect r="r" b="b" t="t" l="l"/>
            <a:pathLst>
              <a:path h="1036244" w="1424568">
                <a:moveTo>
                  <a:pt x="0" y="0"/>
                </a:moveTo>
                <a:lnTo>
                  <a:pt x="1424568" y="0"/>
                </a:lnTo>
                <a:lnTo>
                  <a:pt x="1424568" y="1036244"/>
                </a:lnTo>
                <a:lnTo>
                  <a:pt x="0" y="1036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2872793" y="4593377"/>
            <a:ext cx="7758" cy="479398"/>
          </a:xfrm>
          <a:prstGeom prst="rect">
            <a:avLst/>
          </a:prstGeom>
        </p:spPr>
        <p:txBody>
          <a:bodyPr anchor="t" rtlCol="false" tIns="0" lIns="0" bIns="0" rIns="0">
            <a:spAutoFit/>
          </a:bodyPr>
          <a:lstStyle/>
          <a:p>
            <a:pPr algn="ctr">
              <a:lnSpc>
                <a:spcPts val="3994"/>
              </a:lnSpc>
              <a:spcBef>
                <a:spcPct val="0"/>
              </a:spcBef>
            </a:pPr>
          </a:p>
        </p:txBody>
      </p:sp>
      <p:sp>
        <p:nvSpPr>
          <p:cNvPr name="TextBox 17" id="17"/>
          <p:cNvSpPr txBox="true"/>
          <p:nvPr/>
        </p:nvSpPr>
        <p:spPr>
          <a:xfrm rot="0">
            <a:off x="9358973" y="4557144"/>
            <a:ext cx="8268146" cy="984810"/>
          </a:xfrm>
          <a:prstGeom prst="rect">
            <a:avLst/>
          </a:prstGeom>
        </p:spPr>
        <p:txBody>
          <a:bodyPr anchor="t" rtlCol="false" tIns="0" lIns="0" bIns="0" rIns="0">
            <a:spAutoFit/>
          </a:bodyPr>
          <a:lstStyle/>
          <a:p>
            <a:pPr algn="ctr">
              <a:lnSpc>
                <a:spcPts val="3994"/>
              </a:lnSpc>
            </a:pPr>
            <a:r>
              <a:rPr lang="en-US" sz="2852">
                <a:solidFill>
                  <a:srgbClr val="000000"/>
                </a:solidFill>
                <a:latin typeface="Muli Bold"/>
              </a:rPr>
              <a:t>Có thể góp phần giảm khối lượng công việc của </a:t>
            </a:r>
          </a:p>
          <a:p>
            <a:pPr algn="ctr">
              <a:lnSpc>
                <a:spcPts val="3994"/>
              </a:lnSpc>
              <a:spcBef>
                <a:spcPct val="0"/>
              </a:spcBef>
            </a:pPr>
            <a:r>
              <a:rPr lang="en-US" sz="2852">
                <a:solidFill>
                  <a:srgbClr val="000000"/>
                </a:solidFill>
                <a:latin typeface="Muli Bold"/>
              </a:rPr>
              <a:t>bác sĩ nhưng chưa thể thay thế hoàn toàn</a:t>
            </a:r>
          </a:p>
        </p:txBody>
      </p:sp>
      <p:grpSp>
        <p:nvGrpSpPr>
          <p:cNvPr name="Group 18" id="18"/>
          <p:cNvGrpSpPr/>
          <p:nvPr/>
        </p:nvGrpSpPr>
        <p:grpSpPr>
          <a:xfrm rot="0">
            <a:off x="5749672" y="7191256"/>
            <a:ext cx="2889435" cy="288943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gradFill rotWithShape="true">
              <a:gsLst>
                <a:gs pos="0">
                  <a:srgbClr val="5DE0E6">
                    <a:alpha val="100000"/>
                  </a:srgbClr>
                </a:gs>
                <a:gs pos="100000">
                  <a:srgbClr val="004AAD">
                    <a:alpha val="100000"/>
                  </a:srgbClr>
                </a:gs>
              </a:gsLst>
              <a:lin ang="0"/>
            </a:gradFill>
          </p:spPr>
        </p:sp>
        <p:sp>
          <p:nvSpPr>
            <p:cNvPr name="TextBox 20" id="20"/>
            <p:cNvSpPr txBox="true"/>
            <p:nvPr/>
          </p:nvSpPr>
          <p:spPr>
            <a:xfrm>
              <a:off x="139700" y="111125"/>
              <a:ext cx="533400" cy="561975"/>
            </a:xfrm>
            <a:prstGeom prst="rect">
              <a:avLst/>
            </a:prstGeom>
          </p:spPr>
          <p:txBody>
            <a:bodyPr anchor="ctr" rtlCol="false" tIns="50800" lIns="50800" bIns="50800" rIns="50800"/>
            <a:lstStyle/>
            <a:p>
              <a:pPr algn="ctr">
                <a:lnSpc>
                  <a:spcPts val="2100"/>
                </a:lnSpc>
              </a:pPr>
            </a:p>
          </p:txBody>
        </p:sp>
      </p:grpSp>
      <p:sp>
        <p:nvSpPr>
          <p:cNvPr name="Freeform 21" id="21"/>
          <p:cNvSpPr/>
          <p:nvPr/>
        </p:nvSpPr>
        <p:spPr>
          <a:xfrm flipH="false" flipV="false" rot="0">
            <a:off x="6601767" y="8216184"/>
            <a:ext cx="1424568" cy="1036244"/>
          </a:xfrm>
          <a:custGeom>
            <a:avLst/>
            <a:gdLst/>
            <a:ahLst/>
            <a:cxnLst/>
            <a:rect r="r" b="b" t="t" l="l"/>
            <a:pathLst>
              <a:path h="1036244" w="1424568">
                <a:moveTo>
                  <a:pt x="0" y="0"/>
                </a:moveTo>
                <a:lnTo>
                  <a:pt x="1424568" y="0"/>
                </a:lnTo>
                <a:lnTo>
                  <a:pt x="1424568" y="1036245"/>
                </a:lnTo>
                <a:lnTo>
                  <a:pt x="0" y="1036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2872793" y="8120343"/>
            <a:ext cx="7758" cy="479398"/>
          </a:xfrm>
          <a:prstGeom prst="rect">
            <a:avLst/>
          </a:prstGeom>
        </p:spPr>
        <p:txBody>
          <a:bodyPr anchor="t" rtlCol="false" tIns="0" lIns="0" bIns="0" rIns="0">
            <a:spAutoFit/>
          </a:bodyPr>
          <a:lstStyle/>
          <a:p>
            <a:pPr algn="ctr">
              <a:lnSpc>
                <a:spcPts val="3994"/>
              </a:lnSpc>
              <a:spcBef>
                <a:spcPct val="0"/>
              </a:spcBef>
            </a:pPr>
          </a:p>
        </p:txBody>
      </p:sp>
      <p:sp>
        <p:nvSpPr>
          <p:cNvPr name="TextBox 23" id="23"/>
          <p:cNvSpPr txBox="true"/>
          <p:nvPr/>
        </p:nvSpPr>
        <p:spPr>
          <a:xfrm rot="0">
            <a:off x="10620306" y="8119756"/>
            <a:ext cx="5333702" cy="984810"/>
          </a:xfrm>
          <a:prstGeom prst="rect">
            <a:avLst/>
          </a:prstGeom>
        </p:spPr>
        <p:txBody>
          <a:bodyPr anchor="t" rtlCol="false" tIns="0" lIns="0" bIns="0" rIns="0">
            <a:spAutoFit/>
          </a:bodyPr>
          <a:lstStyle/>
          <a:p>
            <a:pPr algn="ctr">
              <a:lnSpc>
                <a:spcPts val="3994"/>
              </a:lnSpc>
            </a:pPr>
            <a:r>
              <a:rPr lang="en-US" sz="2852">
                <a:solidFill>
                  <a:srgbClr val="000000"/>
                </a:solidFill>
                <a:latin typeface="Muli Bold"/>
              </a:rPr>
              <a:t>Vẫn còn khả năng để cải thiện </a:t>
            </a:r>
          </a:p>
          <a:p>
            <a:pPr algn="ctr">
              <a:lnSpc>
                <a:spcPts val="3994"/>
              </a:lnSpc>
              <a:spcBef>
                <a:spcPct val="0"/>
              </a:spcBef>
            </a:pPr>
            <a:r>
              <a:rPr lang="en-US" sz="2852">
                <a:solidFill>
                  <a:srgbClr val="000000"/>
                </a:solidFill>
                <a:latin typeface="Muli Bold"/>
              </a:rPr>
              <a:t>kết quả dự đoán cho bài toán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DAGJrsp7vcc</dc:identifier>
  <dcterms:modified xsi:type="dcterms:W3CDTF">2011-08-01T06:04:30Z</dcterms:modified>
  <cp:revision>1</cp:revision>
  <dc:title>[DS102 - Nhóm 4] BÁO CÁO ĐỒ ÁN</dc:title>
</cp:coreProperties>
</file>